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327" r:id="rId3"/>
    <p:sldId id="336" r:id="rId4"/>
    <p:sldId id="337" r:id="rId5"/>
    <p:sldId id="345" r:id="rId6"/>
    <p:sldId id="328" r:id="rId7"/>
    <p:sldId id="343" r:id="rId8"/>
    <p:sldId id="344" r:id="rId9"/>
    <p:sldId id="329" r:id="rId10"/>
    <p:sldId id="259" r:id="rId11"/>
    <p:sldId id="330" r:id="rId12"/>
    <p:sldId id="331" r:id="rId13"/>
    <p:sldId id="332" r:id="rId14"/>
    <p:sldId id="333" r:id="rId15"/>
    <p:sldId id="334" r:id="rId16"/>
    <p:sldId id="338" r:id="rId17"/>
    <p:sldId id="339" r:id="rId18"/>
    <p:sldId id="340" r:id="rId19"/>
    <p:sldId id="341" r:id="rId20"/>
    <p:sldId id="335" r:id="rId21"/>
  </p:sldIdLst>
  <p:sldSz cx="9144000" cy="6858000" type="screen4x3"/>
  <p:notesSz cx="9144000" cy="6858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0825" y="1315974"/>
            <a:ext cx="3744976" cy="1825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716526" y="1173225"/>
            <a:ext cx="3240024" cy="18239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3429000"/>
            <a:ext cx="8964421" cy="29527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5/5/2021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5/5/2021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1691" y="84531"/>
            <a:ext cx="8700770" cy="391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1691" y="1245234"/>
            <a:ext cx="8630920" cy="40805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405" cy="6858050"/>
            <a:chOff x="0" y="0"/>
            <a:chExt cx="9144405" cy="6858050"/>
          </a:xfrm>
        </p:grpSpPr>
        <p:sp>
          <p:nvSpPr>
            <p:cNvPr id="3" name="object 3"/>
            <p:cNvSpPr/>
            <p:nvPr/>
          </p:nvSpPr>
          <p:spPr>
            <a:xfrm>
              <a:off x="5086350" y="0"/>
              <a:ext cx="4057650" cy="6858000"/>
            </a:xfrm>
            <a:custGeom>
              <a:avLst/>
              <a:gdLst/>
              <a:ahLst/>
              <a:cxnLst/>
              <a:rect l="l" t="t" r="r" b="b"/>
              <a:pathLst>
                <a:path w="4057650" h="6858000">
                  <a:moveTo>
                    <a:pt x="4057650" y="0"/>
                  </a:moveTo>
                  <a:lnTo>
                    <a:pt x="0" y="0"/>
                  </a:lnTo>
                  <a:lnTo>
                    <a:pt x="2666298" y="6857996"/>
                  </a:lnTo>
                  <a:lnTo>
                    <a:pt x="4057650" y="6857996"/>
                  </a:lnTo>
                  <a:lnTo>
                    <a:pt x="4057650" y="0"/>
                  </a:lnTo>
                  <a:close/>
                </a:path>
              </a:pathLst>
            </a:custGeom>
            <a:solidFill>
              <a:srgbClr val="FF8600">
                <a:alpha val="8548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5859195"/>
              <a:ext cx="7753350" cy="998855"/>
            </a:xfrm>
            <a:custGeom>
              <a:avLst/>
              <a:gdLst/>
              <a:ahLst/>
              <a:cxnLst/>
              <a:rect l="l" t="t" r="r" b="b"/>
              <a:pathLst>
                <a:path w="7753350" h="998854">
                  <a:moveTo>
                    <a:pt x="7238492" y="0"/>
                  </a:moveTo>
                  <a:lnTo>
                    <a:pt x="0" y="0"/>
                  </a:lnTo>
                  <a:lnTo>
                    <a:pt x="0" y="812838"/>
                  </a:lnTo>
                  <a:lnTo>
                    <a:pt x="95847" y="998801"/>
                  </a:lnTo>
                  <a:lnTo>
                    <a:pt x="7753348" y="998801"/>
                  </a:lnTo>
                  <a:lnTo>
                    <a:pt x="7238492" y="0"/>
                  </a:lnTo>
                  <a:close/>
                </a:path>
              </a:pathLst>
            </a:custGeom>
            <a:solidFill>
              <a:srgbClr val="FFFFFF">
                <a:alpha val="1764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28471" y="5555234"/>
              <a:ext cx="8115934" cy="304165"/>
            </a:xfrm>
            <a:custGeom>
              <a:avLst/>
              <a:gdLst/>
              <a:ahLst/>
              <a:cxnLst/>
              <a:rect l="l" t="t" r="r" b="b"/>
              <a:pathLst>
                <a:path w="8115934" h="304164">
                  <a:moveTo>
                    <a:pt x="8115528" y="0"/>
                  </a:moveTo>
                  <a:lnTo>
                    <a:pt x="0" y="0"/>
                  </a:lnTo>
                  <a:lnTo>
                    <a:pt x="156692" y="303961"/>
                  </a:lnTo>
                  <a:lnTo>
                    <a:pt x="8115528" y="303961"/>
                  </a:lnTo>
                  <a:lnTo>
                    <a:pt x="81155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381000"/>
            <a:ext cx="2190750" cy="2286000"/>
          </a:xfrm>
          <a:prstGeom prst="rect">
            <a:avLst/>
          </a:prstGeom>
        </p:spPr>
      </p:pic>
      <p:pic>
        <p:nvPicPr>
          <p:cNvPr id="1026" name="Picture 2" descr="http://media.cubadebate.cu/wp-content/uploads/2020/12/Logo-8-Congreso-del-Partid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0999"/>
            <a:ext cx="19812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239982" y="3048000"/>
            <a:ext cx="5895975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latin typeface="Arial" pitchFamily="34" charset="0"/>
                <a:cs typeface="Arial" pitchFamily="34" charset="0"/>
              </a:rPr>
              <a:t>ACTUALIZACIÓN DEL MODELO ECONÓMICO Y SOCIAL CUBANO DE DESARROLLO SOCIALISTA </a:t>
            </a:r>
            <a:endParaRPr lang="es-E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1219199" y="4495800"/>
            <a:ext cx="5895975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Arial" pitchFamily="34" charset="0"/>
                <a:cs typeface="Arial" pitchFamily="34" charset="0"/>
              </a:rPr>
              <a:t>ASPECTOS ESENCIALES 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media.cubadebate.cu/wp-content/uploads/2020/12/Logo-8-Congreso-del-Partid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0999"/>
            <a:ext cx="19812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20 Conector recto de flecha"/>
          <p:cNvCxnSpPr>
            <a:stCxn id="2" idx="2"/>
          </p:cNvCxnSpPr>
          <p:nvPr/>
        </p:nvCxnSpPr>
        <p:spPr>
          <a:xfrm>
            <a:off x="5730989" y="936289"/>
            <a:ext cx="739084" cy="203551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>
            <a:stCxn id="2" idx="2"/>
          </p:cNvCxnSpPr>
          <p:nvPr/>
        </p:nvCxnSpPr>
        <p:spPr>
          <a:xfrm flipH="1">
            <a:off x="1534392" y="936289"/>
            <a:ext cx="4196597" cy="203551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object 2"/>
          <p:cNvSpPr txBox="1"/>
          <p:nvPr/>
        </p:nvSpPr>
        <p:spPr>
          <a:xfrm>
            <a:off x="2415654" y="615688"/>
            <a:ext cx="6630670" cy="32060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ORDENAMIENTO MONETARIO </a:t>
            </a:r>
            <a:endParaRPr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286000" y="1399308"/>
            <a:ext cx="2156346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/>
              <a:t> 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T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area 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de especial complejidad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4876800" y="1371600"/>
            <a:ext cx="3429000" cy="9233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/>
              <a:t> 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Impacta en todos los ciudadanos y ámbitos de la vida económica y social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339436" y="2971800"/>
            <a:ext cx="251460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/>
              <a:t> 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No deja a nadie desamparado 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4565073" y="2971800"/>
            <a:ext cx="381000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/>
              <a:t> 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S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u implementación se ejecuta desde el 1ro. de enero de 2021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1295400" y="4572000"/>
            <a:ext cx="25146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/>
              <a:t> 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Bajo difíciles condiciones 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5105400" y="4488873"/>
            <a:ext cx="32004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dirty="0"/>
              <a:t> 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Se ajustan insuficiencias de diseño y aplicación  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17 Conector recto de flecha"/>
          <p:cNvCxnSpPr/>
          <p:nvPr/>
        </p:nvCxnSpPr>
        <p:spPr>
          <a:xfrm flipH="1">
            <a:off x="3364173" y="936288"/>
            <a:ext cx="2366817" cy="4353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>
            <a:stCxn id="2" idx="2"/>
            <a:endCxn id="13" idx="0"/>
          </p:cNvCxnSpPr>
          <p:nvPr/>
        </p:nvCxnSpPr>
        <p:spPr>
          <a:xfrm>
            <a:off x="5730989" y="936289"/>
            <a:ext cx="860311" cy="43531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9" name="28 Conector recto de flecha"/>
          <p:cNvCxnSpPr>
            <a:endCxn id="16" idx="0"/>
          </p:cNvCxnSpPr>
          <p:nvPr/>
        </p:nvCxnSpPr>
        <p:spPr>
          <a:xfrm flipH="1">
            <a:off x="2552700" y="3618131"/>
            <a:ext cx="3917373" cy="9538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0" name="29 Conector recto de flecha"/>
          <p:cNvCxnSpPr>
            <a:endCxn id="17" idx="0"/>
          </p:cNvCxnSpPr>
          <p:nvPr/>
        </p:nvCxnSpPr>
        <p:spPr>
          <a:xfrm>
            <a:off x="6470073" y="3618131"/>
            <a:ext cx="235527" cy="8707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uadroTexto 29"/>
          <p:cNvSpPr txBox="1"/>
          <p:nvPr/>
        </p:nvSpPr>
        <p:spPr>
          <a:xfrm>
            <a:off x="2209800" y="170177"/>
            <a:ext cx="4752975" cy="707886"/>
          </a:xfrm>
          <a:prstGeom prst="rect">
            <a:avLst/>
          </a:prstGeom>
          <a:gradFill rotWithShape="1">
            <a:gsLst>
              <a:gs pos="0">
                <a:srgbClr val="00CC99">
                  <a:tint val="50000"/>
                  <a:satMod val="300000"/>
                </a:srgbClr>
              </a:gs>
              <a:gs pos="35000">
                <a:srgbClr val="00CC99">
                  <a:tint val="37000"/>
                  <a:satMod val="300000"/>
                </a:srgbClr>
              </a:gs>
              <a:gs pos="100000">
                <a:srgbClr val="00CC9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00CC9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  <a:bevelB/>
          </a:sp3d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kern="0" dirty="0" smtClean="0">
                <a:solidFill>
                  <a:srgbClr val="000000"/>
                </a:solidFill>
                <a:latin typeface="Times New Roman"/>
              </a:rPr>
              <a:t>PIRORIDADES DE LOS LINEAMIENTOS ACTUALIZADOS</a:t>
            </a:r>
            <a:endParaRPr lang="es-ES" sz="1600" b="1" kern="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396" name="CuadroTexto 1"/>
          <p:cNvSpPr txBox="1">
            <a:spLocks noChangeArrowheads="1"/>
          </p:cNvSpPr>
          <p:nvPr/>
        </p:nvSpPr>
        <p:spPr bwMode="auto">
          <a:xfrm>
            <a:off x="554037" y="4817918"/>
            <a:ext cx="3420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s-ES" dirty="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33" name="Picture 2" descr="http://media.cubadebate.cu/wp-content/uploads/2020/12/Logo-8-Congreso-del-Partid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228"/>
            <a:ext cx="1371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CuadroTexto 1"/>
          <p:cNvSpPr txBox="1">
            <a:spLocks noChangeArrowheads="1"/>
          </p:cNvSpPr>
          <p:nvPr/>
        </p:nvSpPr>
        <p:spPr bwMode="auto">
          <a:xfrm>
            <a:off x="706437" y="5828283"/>
            <a:ext cx="3420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s-ES" dirty="0" smtClean="0">
                <a:solidFill>
                  <a:schemeClr val="bg1"/>
                </a:solidFill>
              </a:rPr>
              <a:t>5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877477" y="2438400"/>
            <a:ext cx="7123523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b="1" dirty="0" smtClean="0">
                <a:latin typeface="Arial" pitchFamily="34" charset="0"/>
                <a:cs typeface="Arial" pitchFamily="34" charset="0"/>
              </a:rPr>
              <a:t>FORTALECER LA GESTIÓN DE LOS ACTORES ECONÓMICOS, EN ESPECIAL LA EMPRESA ESTATAL SOCIALISTA COMO SUJETO PRINCIPAL DE LA ECONOMÍA.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Elipse"/>
          <p:cNvSpPr/>
          <p:nvPr/>
        </p:nvSpPr>
        <p:spPr>
          <a:xfrm>
            <a:off x="4129087" y="1066800"/>
            <a:ext cx="914400" cy="9144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latin typeface="Arial" pitchFamily="34" charset="0"/>
                <a:cs typeface="Arial" pitchFamily="34" charset="0"/>
              </a:rPr>
              <a:t>A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04801" y="3733800"/>
            <a:ext cx="845820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b="1" dirty="0">
                <a:latin typeface="Arial" pitchFamily="34" charset="0"/>
                <a:cs typeface="Arial" pitchFamily="34" charset="0"/>
              </a:rPr>
              <a:t>El sistema empresarial estatal tiene ante sí el reto de demostrar en la práctica y afianzar su posición como la forma de gestión dominante en la economía, condición imprescindible para el sostenimiento de la sociedad 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socialista.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853179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uadroTexto 29"/>
          <p:cNvSpPr txBox="1"/>
          <p:nvPr/>
        </p:nvSpPr>
        <p:spPr>
          <a:xfrm>
            <a:off x="2209800" y="170177"/>
            <a:ext cx="4752975" cy="707886"/>
          </a:xfrm>
          <a:prstGeom prst="rect">
            <a:avLst/>
          </a:prstGeom>
          <a:gradFill rotWithShape="1">
            <a:gsLst>
              <a:gs pos="0">
                <a:srgbClr val="00CC99">
                  <a:tint val="50000"/>
                  <a:satMod val="300000"/>
                </a:srgbClr>
              </a:gs>
              <a:gs pos="35000">
                <a:srgbClr val="00CC99">
                  <a:tint val="37000"/>
                  <a:satMod val="300000"/>
                </a:srgbClr>
              </a:gs>
              <a:gs pos="100000">
                <a:srgbClr val="00CC9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00CC9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  <a:bevelB/>
          </a:sp3d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kern="0" dirty="0" smtClean="0">
                <a:solidFill>
                  <a:srgbClr val="000000"/>
                </a:solidFill>
                <a:latin typeface="Times New Roman"/>
              </a:rPr>
              <a:t>PIRORIDADES DE LOS LINEAMIENTOS ACTUALIZADOS</a:t>
            </a:r>
            <a:endParaRPr lang="es-ES" sz="1600" b="1" kern="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396" name="CuadroTexto 1"/>
          <p:cNvSpPr txBox="1">
            <a:spLocks noChangeArrowheads="1"/>
          </p:cNvSpPr>
          <p:nvPr/>
        </p:nvSpPr>
        <p:spPr bwMode="auto">
          <a:xfrm>
            <a:off x="554037" y="4817918"/>
            <a:ext cx="3420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s-ES" dirty="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33" name="Picture 2" descr="http://media.cubadebate.cu/wp-content/uploads/2020/12/Logo-8-Congreso-del-Partid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228"/>
            <a:ext cx="1371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CuadroTexto 1"/>
          <p:cNvSpPr txBox="1">
            <a:spLocks noChangeArrowheads="1"/>
          </p:cNvSpPr>
          <p:nvPr/>
        </p:nvSpPr>
        <p:spPr bwMode="auto">
          <a:xfrm>
            <a:off x="706437" y="5828283"/>
            <a:ext cx="3420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s-ES" dirty="0" smtClean="0">
                <a:solidFill>
                  <a:schemeClr val="bg1"/>
                </a:solidFill>
              </a:rPr>
              <a:t>5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37296" y="1861066"/>
            <a:ext cx="815339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b="1" dirty="0">
                <a:latin typeface="Arial" pitchFamily="34" charset="0"/>
                <a:cs typeface="Arial" pitchFamily="34" charset="0"/>
              </a:rPr>
              <a:t>Avanzar en la solución de los problemas estructurales de la economía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509587" y="2516787"/>
            <a:ext cx="8153399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b="1" dirty="0">
                <a:latin typeface="Arial" pitchFamily="34" charset="0"/>
                <a:cs typeface="Arial" pitchFamily="34" charset="0"/>
              </a:rPr>
              <a:t>D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esarrollar 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la producción y comercialización de alimentos con énfasis en el sector agropecuario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488805" y="2516787"/>
            <a:ext cx="8153399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b="1" dirty="0">
                <a:latin typeface="Arial" pitchFamily="34" charset="0"/>
                <a:cs typeface="Arial" pitchFamily="34" charset="0"/>
              </a:rPr>
              <a:t>D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esarrollar 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la producción y comercialización de alimentos con énfasis en el sector agropecuario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488804" y="3581400"/>
            <a:ext cx="8153399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b="1" dirty="0" smtClean="0">
                <a:latin typeface="Arial" pitchFamily="34" charset="0"/>
                <a:cs typeface="Arial" pitchFamily="34" charset="0"/>
              </a:rPr>
              <a:t>Lograr mayor 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participación de las fuentes renovables en la matriz energética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488803" y="4494752"/>
            <a:ext cx="815339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b="1" dirty="0">
                <a:latin typeface="Arial" pitchFamily="34" charset="0"/>
                <a:cs typeface="Arial" pitchFamily="34" charset="0"/>
              </a:rPr>
              <a:t> 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Incrementar 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las exportaciones y la sustitución efectiva de importaciones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554037" y="5048750"/>
            <a:ext cx="815339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b="1" dirty="0" smtClean="0">
                <a:latin typeface="Arial" pitchFamily="34" charset="0"/>
                <a:cs typeface="Arial" pitchFamily="34" charset="0"/>
              </a:rPr>
              <a:t>Recuperar 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y desarrollar el turismo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554037" y="5828283"/>
            <a:ext cx="815339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b="1" dirty="0">
                <a:latin typeface="Arial" pitchFamily="34" charset="0"/>
                <a:cs typeface="Arial" pitchFamily="34" charset="0"/>
              </a:rPr>
              <a:t>I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mpulsar 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la inversión extranjera directa</a:t>
            </a:r>
          </a:p>
        </p:txBody>
      </p:sp>
      <p:sp>
        <p:nvSpPr>
          <p:cNvPr id="15" name="14 Elipse"/>
          <p:cNvSpPr/>
          <p:nvPr/>
        </p:nvSpPr>
        <p:spPr>
          <a:xfrm>
            <a:off x="3886200" y="878063"/>
            <a:ext cx="914400" cy="9144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dirty="0">
                <a:latin typeface="Arial" pitchFamily="34" charset="0"/>
                <a:cs typeface="Arial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401517872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uadroTexto 29"/>
          <p:cNvSpPr txBox="1"/>
          <p:nvPr/>
        </p:nvSpPr>
        <p:spPr>
          <a:xfrm>
            <a:off x="2209800" y="170177"/>
            <a:ext cx="4752975" cy="707886"/>
          </a:xfrm>
          <a:prstGeom prst="rect">
            <a:avLst/>
          </a:prstGeom>
          <a:gradFill rotWithShape="1">
            <a:gsLst>
              <a:gs pos="0">
                <a:srgbClr val="00CC99">
                  <a:tint val="50000"/>
                  <a:satMod val="300000"/>
                </a:srgbClr>
              </a:gs>
              <a:gs pos="35000">
                <a:srgbClr val="00CC99">
                  <a:tint val="37000"/>
                  <a:satMod val="300000"/>
                </a:srgbClr>
              </a:gs>
              <a:gs pos="100000">
                <a:srgbClr val="00CC9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00CC9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  <a:bevelB/>
          </a:sp3d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kern="0" dirty="0" smtClean="0">
                <a:solidFill>
                  <a:srgbClr val="000000"/>
                </a:solidFill>
                <a:latin typeface="Times New Roman"/>
              </a:rPr>
              <a:t>PIRORIDADES DE LOS LINEAMIENTOS ACTUALIZADOS</a:t>
            </a:r>
            <a:endParaRPr lang="es-ES" sz="1600" b="1" kern="0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3" name="Picture 2" descr="http://media.cubadebate.cu/wp-content/uploads/2020/12/Logo-8-Congreso-del-Partid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228"/>
            <a:ext cx="1371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CuadroTexto 1"/>
          <p:cNvSpPr txBox="1">
            <a:spLocks noChangeArrowheads="1"/>
          </p:cNvSpPr>
          <p:nvPr/>
        </p:nvSpPr>
        <p:spPr bwMode="auto">
          <a:xfrm>
            <a:off x="706437" y="5828283"/>
            <a:ext cx="3420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s-ES" dirty="0" smtClean="0">
                <a:solidFill>
                  <a:schemeClr val="bg1"/>
                </a:solidFill>
              </a:rPr>
              <a:t>5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52400" y="1861066"/>
            <a:ext cx="89154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b="1" dirty="0">
                <a:latin typeface="Arial" pitchFamily="34" charset="0"/>
                <a:cs typeface="Arial" pitchFamily="34" charset="0"/>
              </a:rPr>
              <a:t>Consolidar la implantación de la Tarea Ordenamiento con los ajustes 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requeridos para: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Elipse"/>
          <p:cNvSpPr/>
          <p:nvPr/>
        </p:nvSpPr>
        <p:spPr>
          <a:xfrm>
            <a:off x="3886200" y="878063"/>
            <a:ext cx="914400" cy="9144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latin typeface="Arial" pitchFamily="34" charset="0"/>
                <a:cs typeface="Arial" pitchFamily="34" charset="0"/>
              </a:rPr>
              <a:t>C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74611" y="3131127"/>
            <a:ext cx="1547813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Arial" pitchFamily="34" charset="0"/>
                <a:cs typeface="Arial" pitchFamily="34" charset="0"/>
              </a:rPr>
              <a:t>Alcanzar su objetivo estratégico 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2209800" y="3124200"/>
            <a:ext cx="35814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Arial" pitchFamily="34" charset="0"/>
                <a:cs typeface="Arial" pitchFamily="34" charset="0"/>
              </a:rPr>
              <a:t>Una mayor 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utilización de los instrumentos financieros en la conducción de la economía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6338455" y="3131127"/>
            <a:ext cx="25908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Arial" pitchFamily="34" charset="0"/>
                <a:cs typeface="Arial" pitchFamily="34" charset="0"/>
              </a:rPr>
              <a:t>Avanzar 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en el logro de los equilibrios macro-económicos fundamentales</a:t>
            </a:r>
          </a:p>
        </p:txBody>
      </p:sp>
      <p:cxnSp>
        <p:nvCxnSpPr>
          <p:cNvPr id="18" name="17 Conector recto de flecha"/>
          <p:cNvCxnSpPr/>
          <p:nvPr/>
        </p:nvCxnSpPr>
        <p:spPr>
          <a:xfrm flipH="1">
            <a:off x="1143000" y="2507397"/>
            <a:ext cx="3764974" cy="6168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>
            <a:endCxn id="16" idx="0"/>
          </p:cNvCxnSpPr>
          <p:nvPr/>
        </p:nvCxnSpPr>
        <p:spPr>
          <a:xfrm flipH="1">
            <a:off x="4000500" y="2507397"/>
            <a:ext cx="907474" cy="6168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>
            <a:endCxn id="17" idx="0"/>
          </p:cNvCxnSpPr>
          <p:nvPr/>
        </p:nvCxnSpPr>
        <p:spPr>
          <a:xfrm>
            <a:off x="4907974" y="2507397"/>
            <a:ext cx="2725881" cy="6237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1" name="20 CuadroTexto"/>
          <p:cNvSpPr txBox="1"/>
          <p:nvPr/>
        </p:nvSpPr>
        <p:spPr>
          <a:xfrm>
            <a:off x="1118616" y="4500447"/>
            <a:ext cx="7446963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b="1" dirty="0" smtClean="0">
                <a:latin typeface="Arial" pitchFamily="34" charset="0"/>
                <a:cs typeface="Arial" pitchFamily="34" charset="0"/>
              </a:rPr>
              <a:t>Impulsar 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el país, 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ordenar 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la economía, 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buscar 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la 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eficiencia 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y distribuir de acuerdo al principio 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socialista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21 Flecha doblada"/>
          <p:cNvSpPr/>
          <p:nvPr/>
        </p:nvSpPr>
        <p:spPr>
          <a:xfrm flipV="1">
            <a:off x="304800" y="4054455"/>
            <a:ext cx="838200" cy="97474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161152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uadroTexto 29"/>
          <p:cNvSpPr txBox="1"/>
          <p:nvPr/>
        </p:nvSpPr>
        <p:spPr>
          <a:xfrm>
            <a:off x="2209800" y="170177"/>
            <a:ext cx="4752975" cy="707886"/>
          </a:xfrm>
          <a:prstGeom prst="rect">
            <a:avLst/>
          </a:prstGeom>
          <a:gradFill rotWithShape="1">
            <a:gsLst>
              <a:gs pos="0">
                <a:srgbClr val="00CC99">
                  <a:tint val="50000"/>
                  <a:satMod val="300000"/>
                </a:srgbClr>
              </a:gs>
              <a:gs pos="35000">
                <a:srgbClr val="00CC99">
                  <a:tint val="37000"/>
                  <a:satMod val="300000"/>
                </a:srgbClr>
              </a:gs>
              <a:gs pos="100000">
                <a:srgbClr val="00CC9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00CC9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  <a:bevelB/>
          </a:sp3d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kern="0" dirty="0" smtClean="0">
                <a:solidFill>
                  <a:srgbClr val="000000"/>
                </a:solidFill>
                <a:latin typeface="Times New Roman"/>
              </a:rPr>
              <a:t>PIRORIDADES DE LOS LINEAMIENTOS ACTUALIZADOS</a:t>
            </a:r>
            <a:endParaRPr lang="es-ES" sz="1600" b="1" kern="0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3" name="Picture 2" descr="http://media.cubadebate.cu/wp-content/uploads/2020/12/Logo-8-Congreso-del-Partid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228"/>
            <a:ext cx="1371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CuadroTexto 1"/>
          <p:cNvSpPr txBox="1">
            <a:spLocks noChangeArrowheads="1"/>
          </p:cNvSpPr>
          <p:nvPr/>
        </p:nvSpPr>
        <p:spPr bwMode="auto">
          <a:xfrm>
            <a:off x="706437" y="5828283"/>
            <a:ext cx="3420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s-ES" dirty="0" smtClean="0">
                <a:solidFill>
                  <a:schemeClr val="bg1"/>
                </a:solidFill>
              </a:rPr>
              <a:t>5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52400" y="2209800"/>
            <a:ext cx="89154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b="1" dirty="0">
                <a:latin typeface="Arial" pitchFamily="34" charset="0"/>
                <a:cs typeface="Arial" pitchFamily="34" charset="0"/>
              </a:rPr>
              <a:t>Seguir priorizando el desarrollo y la aplicación de la ciencia, la tecnología y la innovación en todas las esferas de la sociedad, en particular en las actividades 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productivas.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Elipse"/>
          <p:cNvSpPr/>
          <p:nvPr/>
        </p:nvSpPr>
        <p:spPr>
          <a:xfrm>
            <a:off x="4097620" y="1066800"/>
            <a:ext cx="914400" cy="9144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latin typeface="Arial" pitchFamily="34" charset="0"/>
                <a:cs typeface="Arial" pitchFamily="34" charset="0"/>
              </a:rPr>
              <a:t>D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81000" y="4191000"/>
            <a:ext cx="84582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b="1" dirty="0" smtClean="0">
                <a:latin typeface="Arial" pitchFamily="34" charset="0"/>
                <a:cs typeface="Arial" pitchFamily="34" charset="0"/>
              </a:rPr>
              <a:t>Aportes principales de la universidad de Matanzas en esta esfera, con énfasis en las propuestas para maximizar el empleo de sus capacidades para multiplicar los resultados. 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Flecha abajo"/>
          <p:cNvSpPr/>
          <p:nvPr/>
        </p:nvSpPr>
        <p:spPr>
          <a:xfrm>
            <a:off x="4312504" y="3122536"/>
            <a:ext cx="484632" cy="1068463"/>
          </a:xfrm>
          <a:prstGeom prst="downArrow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6500239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uadroTexto 29"/>
          <p:cNvSpPr txBox="1"/>
          <p:nvPr/>
        </p:nvSpPr>
        <p:spPr>
          <a:xfrm>
            <a:off x="2209800" y="170177"/>
            <a:ext cx="4752975" cy="707886"/>
          </a:xfrm>
          <a:prstGeom prst="rect">
            <a:avLst/>
          </a:prstGeom>
          <a:gradFill rotWithShape="1">
            <a:gsLst>
              <a:gs pos="0">
                <a:srgbClr val="00CC99">
                  <a:tint val="50000"/>
                  <a:satMod val="300000"/>
                </a:srgbClr>
              </a:gs>
              <a:gs pos="35000">
                <a:srgbClr val="00CC99">
                  <a:tint val="37000"/>
                  <a:satMod val="300000"/>
                </a:srgbClr>
              </a:gs>
              <a:gs pos="100000">
                <a:srgbClr val="00CC9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00CC9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  <a:bevelB/>
          </a:sp3d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kern="0" dirty="0" smtClean="0">
                <a:solidFill>
                  <a:srgbClr val="000000"/>
                </a:solidFill>
                <a:latin typeface="Times New Roman"/>
              </a:rPr>
              <a:t>PIRORIDADES DE LOS LINEAMIENTOS ACTUALIZADOS</a:t>
            </a:r>
            <a:endParaRPr lang="es-ES" sz="1600" b="1" kern="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396" name="CuadroTexto 1"/>
          <p:cNvSpPr txBox="1">
            <a:spLocks noChangeArrowheads="1"/>
          </p:cNvSpPr>
          <p:nvPr/>
        </p:nvSpPr>
        <p:spPr bwMode="auto">
          <a:xfrm>
            <a:off x="554037" y="4817918"/>
            <a:ext cx="3420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s-ES" dirty="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33" name="Picture 2" descr="http://media.cubadebate.cu/wp-content/uploads/2020/12/Logo-8-Congreso-del-Partid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228"/>
            <a:ext cx="1371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CuadroTexto 1"/>
          <p:cNvSpPr txBox="1">
            <a:spLocks noChangeArrowheads="1"/>
          </p:cNvSpPr>
          <p:nvPr/>
        </p:nvSpPr>
        <p:spPr bwMode="auto">
          <a:xfrm>
            <a:off x="706437" y="5828283"/>
            <a:ext cx="3420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s-ES" dirty="0" smtClean="0">
                <a:solidFill>
                  <a:schemeClr val="bg1"/>
                </a:solidFill>
              </a:rPr>
              <a:t>5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37296" y="1861066"/>
            <a:ext cx="815339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b="1" dirty="0">
                <a:latin typeface="Arial" pitchFamily="34" charset="0"/>
                <a:cs typeface="Arial" pitchFamily="34" charset="0"/>
              </a:rPr>
              <a:t>Continuar el desarrollo de la justicia social en las nuevas condiciones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488805" y="2516787"/>
            <a:ext cx="815339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b="1" dirty="0">
                <a:latin typeface="Arial" pitchFamily="34" charset="0"/>
                <a:cs typeface="Arial" pitchFamily="34" charset="0"/>
              </a:rPr>
              <a:t>lograr mejoras en el consumo y el nivel de vida de la población 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488804" y="3581400"/>
            <a:ext cx="8153399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b="1" dirty="0">
                <a:latin typeface="Arial" pitchFamily="34" charset="0"/>
                <a:cs typeface="Arial" pitchFamily="34" charset="0"/>
              </a:rPr>
              <a:t> 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Implementar 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nuevos programas y servicios sociales dirigidos a las personas y núcleos familiares vulnerables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488803" y="4494752"/>
            <a:ext cx="8153399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b="1" dirty="0">
                <a:latin typeface="Arial" pitchFamily="34" charset="0"/>
                <a:cs typeface="Arial" pitchFamily="34" charset="0"/>
              </a:rPr>
              <a:t> 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Lograr una 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relación adecuada entre los ingresos personales y los precios de los productos y servicios</a:t>
            </a:r>
          </a:p>
        </p:txBody>
      </p:sp>
      <p:sp>
        <p:nvSpPr>
          <p:cNvPr id="15" name="14 Elipse"/>
          <p:cNvSpPr/>
          <p:nvPr/>
        </p:nvSpPr>
        <p:spPr>
          <a:xfrm>
            <a:off x="3886200" y="878063"/>
            <a:ext cx="914400" cy="9144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latin typeface="Arial" pitchFamily="34" charset="0"/>
                <a:cs typeface="Arial" pitchFamily="34" charset="0"/>
              </a:rPr>
              <a:t>E</a:t>
            </a:r>
            <a:endParaRPr lang="es-ES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69713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457200"/>
            <a:ext cx="1601932" cy="1484169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342611" y="3810000"/>
            <a:ext cx="8534400" cy="258532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b="1" dirty="0">
                <a:latin typeface="Arial" pitchFamily="34" charset="0"/>
                <a:cs typeface="Arial" pitchFamily="34" charset="0"/>
              </a:rPr>
              <a:t>Se impone imprimir mayor dinamismo al proceso de actualización del modelo económico y social, de modo que se propicie una adecuada combinación del carácter centralizado de la planificación con la autonomía y descentralización necesarias en las instancias intermedias y de base del sistema empresarial y de los gobiernos locales; consolidar el proceso inversionista y potenciar la productividad y la eficiencia en el desempeño del sector estatal de la economía en las esferas que determinan el desarrollo del país, al tiempo que se flexibilizan e institucionalizan las formas de gestión no estatales.</a:t>
            </a:r>
            <a:endParaRPr lang="es-ES" dirty="0"/>
          </a:p>
        </p:txBody>
      </p:sp>
      <p:sp>
        <p:nvSpPr>
          <p:cNvPr id="7" name="AutoShape 2" descr="Informe Central al 8vo. Congreso del PCC - Cuba en Notici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338"/>
            <a:ext cx="5867400" cy="3472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76312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294120" y="2895600"/>
            <a:ext cx="8721436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b="1" dirty="0" smtClean="0">
                <a:latin typeface="Arial" pitchFamily="34" charset="0"/>
                <a:cs typeface="Arial" pitchFamily="34" charset="0"/>
              </a:rPr>
              <a:t>Cuestiones 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que no pueden prestarse a la confusión y mucho menos a la ingenuidad por parte de los cuadros de dirección y los militantes del Partido. </a:t>
            </a:r>
          </a:p>
        </p:txBody>
      </p:sp>
      <p:sp>
        <p:nvSpPr>
          <p:cNvPr id="7" name="AutoShape 2" descr="Informe Central al 8vo. Congreso del PCC - Cuba en Notici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56" y="443344"/>
            <a:ext cx="3810127" cy="2201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155575" y="3888707"/>
            <a:ext cx="3048000" cy="1477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b="1" dirty="0" smtClean="0">
                <a:latin typeface="Arial" pitchFamily="34" charset="0"/>
                <a:cs typeface="Arial" pitchFamily="34" charset="0"/>
              </a:rPr>
              <a:t>Se 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ha demandado el ejercicio privado de algunas profesiones mientras a las demás no se les permite</a:t>
            </a:r>
          </a:p>
        </p:txBody>
      </p:sp>
      <p:sp>
        <p:nvSpPr>
          <p:cNvPr id="2" name="1 Rectángulo"/>
          <p:cNvSpPr/>
          <p:nvPr/>
        </p:nvSpPr>
        <p:spPr>
          <a:xfrm>
            <a:off x="4443556" y="3888707"/>
            <a:ext cx="457200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es-ES" b="1" dirty="0">
                <a:latin typeface="Arial" pitchFamily="34" charset="0"/>
                <a:cs typeface="Arial" pitchFamily="34" charset="0"/>
              </a:rPr>
              <a:t>R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eclamos de que 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se autorice la importación comercial privada en el ánimo de establecer un sistema no estatal de comercio 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interior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Flecha izquierda, derecha y arriba"/>
          <p:cNvSpPr/>
          <p:nvPr/>
        </p:nvSpPr>
        <p:spPr>
          <a:xfrm>
            <a:off x="3203575" y="3541931"/>
            <a:ext cx="1216152" cy="1289853"/>
          </a:xfrm>
          <a:prstGeom prst="leftRightUpArrow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519256" y="5562600"/>
            <a:ext cx="78486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b="1" dirty="0">
                <a:latin typeface="Arial" pitchFamily="34" charset="0"/>
                <a:cs typeface="Arial" pitchFamily="34" charset="0"/>
              </a:rPr>
              <a:t>L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codicia y el afán de mayores ingresos provocan en algunos el aliento para desear que se inicie un proceso de privatización que barrería los cimientos y las esencias de la sociedad socialista construida a lo largo de más de seis décadas.</a:t>
            </a:r>
          </a:p>
        </p:txBody>
      </p:sp>
      <p:cxnSp>
        <p:nvCxnSpPr>
          <p:cNvPr id="11" name="10 Conector recto de flecha"/>
          <p:cNvCxnSpPr>
            <a:stCxn id="8" idx="2"/>
            <a:endCxn id="5" idx="0"/>
          </p:cNvCxnSpPr>
          <p:nvPr/>
        </p:nvCxnSpPr>
        <p:spPr>
          <a:xfrm>
            <a:off x="1679575" y="5366035"/>
            <a:ext cx="2763981" cy="1965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 flipH="1">
            <a:off x="4329383" y="5139644"/>
            <a:ext cx="2286000" cy="45278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17 CuadroTexto"/>
          <p:cNvSpPr txBox="1"/>
          <p:nvPr/>
        </p:nvSpPr>
        <p:spPr>
          <a:xfrm>
            <a:off x="4419727" y="251613"/>
            <a:ext cx="4157806" cy="2031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b="1" dirty="0">
                <a:latin typeface="Arial" pitchFamily="34" charset="0"/>
                <a:cs typeface="Arial" pitchFamily="34" charset="0"/>
              </a:rPr>
              <a:t>Hay límites que no podemos rebasar porque las consecuencias serían irreversibles y conducirían a errores estratégicos y a la destrucción misma del socialismo y por ende de la soberanía e independencia nacionales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.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6677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Informe Central al 8vo. Congreso del PCC - Cuba en Notici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307975" y="3505200"/>
            <a:ext cx="8607425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 puede olvidarse jamás que la propiedad de todo el pueblo sobre los medios fundamentales de producción constituye la base del poder real de los trabajadores</a:t>
            </a:r>
          </a:p>
        </p:txBody>
      </p:sp>
      <p:pic>
        <p:nvPicPr>
          <p:cNvPr id="2050" name="Picture 2" descr="Mandatos inaplazables del recién concluido VIII Congreso del Partido  Comunista de Cub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0062"/>
            <a:ext cx="6096000" cy="326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127865" y="4794961"/>
            <a:ext cx="8773680" cy="193899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Sin dejar de aspirar y trabajar por superiores niveles de satisfacción de nuestras necesidades, hay que acostumbrarse a vivir con lo que tenemos y no pretender gastar más que lo que seamos capaces de generar en ingresos</a:t>
            </a:r>
          </a:p>
        </p:txBody>
      </p:sp>
    </p:spTree>
    <p:extLst>
      <p:ext uri="{BB962C8B-B14F-4D97-AF65-F5344CB8AC3E}">
        <p14:creationId xmlns:p14="http://schemas.microsoft.com/office/powerpoint/2010/main" val="16204446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Informe Central al 8vo. Congreso del PCC - Cuba en Notici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307975" y="3505200"/>
            <a:ext cx="8607425" cy="15696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Las </a:t>
            </a:r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decisiones en la economía en ningún caso pueden generar una ruptura con los ideales de justicia e igualdad de la Revolución y mucho menos debilitar la unidad del pueblo en torno a su </a:t>
            </a: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Partido. 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Mandatos inaplazables del recién concluido VIII Congreso del Partido  Comunista de Cub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0062"/>
            <a:ext cx="6096000" cy="326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151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7" name="Group 61"/>
          <p:cNvGrpSpPr>
            <a:grpSpLocks/>
          </p:cNvGrpSpPr>
          <p:nvPr/>
        </p:nvGrpSpPr>
        <p:grpSpPr bwMode="auto">
          <a:xfrm>
            <a:off x="204788" y="1325563"/>
            <a:ext cx="8572500" cy="1028700"/>
            <a:chOff x="1296" y="1824"/>
            <a:chExt cx="2976" cy="432"/>
          </a:xfrm>
        </p:grpSpPr>
        <p:sp>
          <p:nvSpPr>
            <p:cNvPr id="23" name="AutoShape 6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>
                    <a:gamma/>
                    <a:tint val="21176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6406" name="AutoShape 6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s-ES" altLang="es-ES"/>
            </a:p>
          </p:txBody>
        </p:sp>
        <p:sp>
          <p:nvSpPr>
            <p:cNvPr id="16407" name="Text Box 64"/>
            <p:cNvSpPr txBox="1">
              <a:spLocks noChangeArrowheads="1"/>
            </p:cNvSpPr>
            <p:nvPr/>
          </p:nvSpPr>
          <p:spPr bwMode="gray">
            <a:xfrm>
              <a:off x="1680" y="1934"/>
              <a:ext cx="2592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9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25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endParaRPr lang="es-ES" altLang="es-ES" sz="1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408" name="Text Box 65"/>
            <p:cNvSpPr txBox="1">
              <a:spLocks noChangeArrowheads="1"/>
            </p:cNvSpPr>
            <p:nvPr/>
          </p:nvSpPr>
          <p:spPr bwMode="gray">
            <a:xfrm>
              <a:off x="1445" y="1886"/>
              <a:ext cx="11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9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25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altLang="es-ES" sz="2400">
                  <a:solidFill>
                    <a:schemeClr val="bg1"/>
                  </a:solidFill>
                  <a:latin typeface="Times New Roman" pitchFamily="18" charset="0"/>
                </a:rPr>
                <a:t>1</a:t>
              </a:r>
            </a:p>
          </p:txBody>
        </p:sp>
      </p:grpSp>
      <p:sp>
        <p:nvSpPr>
          <p:cNvPr id="16388" name="Rectángulo 5"/>
          <p:cNvSpPr>
            <a:spLocks noChangeArrowheads="1"/>
          </p:cNvSpPr>
          <p:nvPr/>
        </p:nvSpPr>
        <p:spPr bwMode="auto">
          <a:xfrm>
            <a:off x="1474788" y="1568450"/>
            <a:ext cx="7289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s-ES" dirty="0">
                <a:solidFill>
                  <a:srgbClr val="000000"/>
                </a:solidFill>
              </a:rPr>
              <a:t> </a:t>
            </a:r>
            <a:r>
              <a:rPr lang="es-E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PROBLEMAS ESTRUCTURALES ACUMULADOS DE LA ECONOMÍA, DEFICIENCIAS Y DIFICULTADES.</a:t>
            </a:r>
            <a:endParaRPr lang="es-ES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389" name="Group 66"/>
          <p:cNvGrpSpPr>
            <a:grpSpLocks/>
          </p:cNvGrpSpPr>
          <p:nvPr/>
        </p:nvGrpSpPr>
        <p:grpSpPr bwMode="auto">
          <a:xfrm>
            <a:off x="122238" y="2354263"/>
            <a:ext cx="8572500" cy="1116012"/>
            <a:chOff x="1296" y="1824"/>
            <a:chExt cx="2976" cy="432"/>
          </a:xfrm>
        </p:grpSpPr>
        <p:sp>
          <p:nvSpPr>
            <p:cNvPr id="29" name="AutoShape 6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>
                    <a:gamma/>
                    <a:tint val="21176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6402" name="AutoShape 6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s-ES" altLang="es-ES"/>
            </a:p>
          </p:txBody>
        </p:sp>
        <p:sp>
          <p:nvSpPr>
            <p:cNvPr id="16403" name="Text Box 69"/>
            <p:cNvSpPr txBox="1">
              <a:spLocks noChangeArrowheads="1"/>
            </p:cNvSpPr>
            <p:nvPr/>
          </p:nvSpPr>
          <p:spPr bwMode="gray">
            <a:xfrm>
              <a:off x="1723" y="1933"/>
              <a:ext cx="2544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9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25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/>
              <a:r>
                <a:rPr lang="es-ES" sz="16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RECRUDECIMIENTO DEL BLOQUEO ECONÓMICO, COMERCIAL Y FINANCIERO</a:t>
              </a:r>
              <a:r>
                <a:rPr lang="es-ES" sz="1800" b="1" dirty="0" smtClean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s-ES" sz="18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404" name="Text Box 70"/>
            <p:cNvSpPr txBox="1">
              <a:spLocks noChangeArrowheads="1"/>
            </p:cNvSpPr>
            <p:nvPr/>
          </p:nvSpPr>
          <p:spPr bwMode="gray">
            <a:xfrm>
              <a:off x="1445" y="1886"/>
              <a:ext cx="118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9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25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altLang="es-ES" sz="2400">
                  <a:solidFill>
                    <a:schemeClr val="bg1"/>
                  </a:solidFill>
                  <a:latin typeface="Times New Roman" pitchFamily="18" charset="0"/>
                </a:rPr>
                <a:t>2</a:t>
              </a:r>
            </a:p>
          </p:txBody>
        </p:sp>
      </p:grpSp>
      <p:grpSp>
        <p:nvGrpSpPr>
          <p:cNvPr id="16390" name="Group 71"/>
          <p:cNvGrpSpPr>
            <a:grpSpLocks/>
          </p:cNvGrpSpPr>
          <p:nvPr/>
        </p:nvGrpSpPr>
        <p:grpSpPr bwMode="auto">
          <a:xfrm>
            <a:off x="122238" y="3663950"/>
            <a:ext cx="8667750" cy="1044575"/>
            <a:chOff x="1296" y="1824"/>
            <a:chExt cx="2976" cy="432"/>
          </a:xfrm>
        </p:grpSpPr>
        <p:sp>
          <p:nvSpPr>
            <p:cNvPr id="34" name="AutoShape 7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tx2">
                    <a:gamma/>
                    <a:tint val="21176"/>
                    <a:invGamma/>
                  </a:schemeClr>
                </a:gs>
                <a:gs pos="100000">
                  <a:schemeClr val="tx2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6398" name="AutoShape 7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rgbClr val="FF0000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s-ES" altLang="es-ES"/>
            </a:p>
          </p:txBody>
        </p:sp>
        <p:sp>
          <p:nvSpPr>
            <p:cNvPr id="36" name="Text Box 74"/>
            <p:cNvSpPr txBox="1">
              <a:spLocks noChangeArrowheads="1"/>
            </p:cNvSpPr>
            <p:nvPr/>
          </p:nvSpPr>
          <p:spPr bwMode="gray">
            <a:xfrm>
              <a:off x="1761" y="1970"/>
              <a:ext cx="2478" cy="153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just">
                <a:defRPr/>
              </a:pPr>
              <a:r>
                <a:rPr lang="es-ES" sz="18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AFECTACIONES  POR EVENTOS METEOROLÓGICOS</a:t>
              </a:r>
              <a:endParaRPr lang="es-E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00" name="Text Box 75"/>
            <p:cNvSpPr txBox="1">
              <a:spLocks noChangeArrowheads="1"/>
            </p:cNvSpPr>
            <p:nvPr/>
          </p:nvSpPr>
          <p:spPr bwMode="gray">
            <a:xfrm>
              <a:off x="1445" y="1886"/>
              <a:ext cx="116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9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25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altLang="es-ES" sz="2400">
                  <a:solidFill>
                    <a:schemeClr val="bg1"/>
                  </a:solidFill>
                  <a:latin typeface="Times New Roman" pitchFamily="18" charset="0"/>
                </a:rPr>
                <a:t>3</a:t>
              </a:r>
            </a:p>
          </p:txBody>
        </p:sp>
      </p:grpSp>
      <p:sp>
        <p:nvSpPr>
          <p:cNvPr id="30" name="CuadroTexto 29"/>
          <p:cNvSpPr txBox="1"/>
          <p:nvPr/>
        </p:nvSpPr>
        <p:spPr>
          <a:xfrm>
            <a:off x="2209800" y="170177"/>
            <a:ext cx="4752975" cy="707886"/>
          </a:xfrm>
          <a:prstGeom prst="rect">
            <a:avLst/>
          </a:prstGeom>
          <a:gradFill rotWithShape="1">
            <a:gsLst>
              <a:gs pos="0">
                <a:srgbClr val="00CC99">
                  <a:tint val="50000"/>
                  <a:satMod val="300000"/>
                </a:srgbClr>
              </a:gs>
              <a:gs pos="35000">
                <a:srgbClr val="00CC99">
                  <a:tint val="37000"/>
                  <a:satMod val="300000"/>
                </a:srgbClr>
              </a:gs>
              <a:gs pos="100000">
                <a:srgbClr val="00CC9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00CC9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  <a:bevelB/>
          </a:sp3d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kern="0" dirty="0" smtClean="0">
                <a:solidFill>
                  <a:srgbClr val="000000"/>
                </a:solidFill>
                <a:latin typeface="Times New Roman"/>
              </a:rPr>
              <a:t>COMPLEJIDAD DEL CONTEXTO NACIONAL E INTRENACIONAL</a:t>
            </a:r>
            <a:endParaRPr lang="es-ES" sz="1600" b="1" kern="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" name="AutoShape 67"/>
          <p:cNvSpPr>
            <a:spLocks noChangeArrowheads="1"/>
          </p:cNvSpPr>
          <p:nvPr/>
        </p:nvSpPr>
        <p:spPr bwMode="gray">
          <a:xfrm>
            <a:off x="1092482" y="5211762"/>
            <a:ext cx="7488442" cy="5794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tint val="21176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12700" algn="ctr">
            <a:solidFill>
              <a:schemeClr val="bg1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algn="just">
              <a:lnSpc>
                <a:spcPct val="300000"/>
              </a:lnSpc>
              <a:defRPr/>
            </a:pPr>
            <a:r>
              <a:rPr lang="es-ES" sz="1800" dirty="0">
                <a:solidFill>
                  <a:srgbClr val="000000"/>
                </a:solidFill>
                <a:latin typeface="Times New Roman"/>
              </a:rPr>
              <a:t>       </a:t>
            </a:r>
            <a:r>
              <a:rPr lang="es-E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IMPACTO DE LA PANDEMIA</a:t>
            </a:r>
            <a:r>
              <a:rPr lang="es-ES" sz="1800" dirty="0" smtClean="0">
                <a:solidFill>
                  <a:srgbClr val="000000"/>
                </a:solidFill>
                <a:latin typeface="Times New Roman"/>
              </a:rPr>
              <a:t> </a:t>
            </a:r>
            <a:endParaRPr lang="es-ES" sz="1800" dirty="0">
              <a:solidFill>
                <a:srgbClr val="000000"/>
              </a:solidFill>
              <a:latin typeface="Times New Roman"/>
            </a:endParaRPr>
          </a:p>
          <a:p>
            <a:pPr>
              <a:defRPr/>
            </a:pPr>
            <a:endParaRPr lang="es-ES" dirty="0"/>
          </a:p>
        </p:txBody>
      </p:sp>
      <p:sp>
        <p:nvSpPr>
          <p:cNvPr id="16395" name="AutoShape 68"/>
          <p:cNvSpPr>
            <a:spLocks noChangeArrowheads="1"/>
          </p:cNvSpPr>
          <p:nvPr/>
        </p:nvSpPr>
        <p:spPr bwMode="gray">
          <a:xfrm>
            <a:off x="173038" y="5016500"/>
            <a:ext cx="1244600" cy="868363"/>
          </a:xfrm>
          <a:prstGeom prst="diamond">
            <a:avLst/>
          </a:prstGeom>
          <a:solidFill>
            <a:schemeClr val="accent1"/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16396" name="CuadroTexto 1"/>
          <p:cNvSpPr txBox="1">
            <a:spLocks noChangeArrowheads="1"/>
          </p:cNvSpPr>
          <p:nvPr/>
        </p:nvSpPr>
        <p:spPr bwMode="auto">
          <a:xfrm>
            <a:off x="554038" y="5270500"/>
            <a:ext cx="241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s-ES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33" name="Picture 2" descr="http://media.cubadebate.cu/wp-content/uploads/2020/12/Logo-8-Congreso-del-Partid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228"/>
            <a:ext cx="1371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248574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6" name="CuadroTexto 1"/>
          <p:cNvSpPr txBox="1">
            <a:spLocks noChangeArrowheads="1"/>
          </p:cNvSpPr>
          <p:nvPr/>
        </p:nvSpPr>
        <p:spPr bwMode="auto">
          <a:xfrm>
            <a:off x="554037" y="4817918"/>
            <a:ext cx="3420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s-ES" dirty="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33" name="Picture 2" descr="http://media.cubadebate.cu/wp-content/uploads/2020/12/Logo-8-Congreso-del-Partid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227"/>
            <a:ext cx="2514600" cy="229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CuadroTexto 1"/>
          <p:cNvSpPr txBox="1">
            <a:spLocks noChangeArrowheads="1"/>
          </p:cNvSpPr>
          <p:nvPr/>
        </p:nvSpPr>
        <p:spPr bwMode="auto">
          <a:xfrm>
            <a:off x="706437" y="5828283"/>
            <a:ext cx="3420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s-ES" dirty="0" smtClean="0">
                <a:solidFill>
                  <a:schemeClr val="bg1"/>
                </a:solidFill>
              </a:rPr>
              <a:t>5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04801" y="2743200"/>
            <a:ext cx="8555036" cy="26776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2400" b="1" dirty="0">
                <a:latin typeface="Arial" pitchFamily="34" charset="0"/>
                <a:cs typeface="Arial" pitchFamily="34" charset="0"/>
              </a:rPr>
              <a:t>Los Lineamientos actualizados para el período 2021-2026 y lo que corresponde al Plan Nacional de Desarrollo Económico y Social hasta el 2030 en el próximo quinquenio, constituyen la base de la Estrategia Económica y Social para el impulso a la Economía y el enfrentamiento a la crisis mundial provocada por la COVID-19 en los próximos años.</a:t>
            </a:r>
          </a:p>
        </p:txBody>
      </p:sp>
      <p:pic>
        <p:nvPicPr>
          <p:cNvPr id="13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128155"/>
            <a:ext cx="219075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764791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457200"/>
            <a:ext cx="1601932" cy="1484169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457200" y="4114800"/>
            <a:ext cx="8534400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b="1" dirty="0">
                <a:latin typeface="Arial" pitchFamily="34" charset="0"/>
                <a:cs typeface="Arial" pitchFamily="34" charset="0"/>
              </a:rPr>
              <a:t>La economía cubana 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en este complejo contexto ha 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demostrado capacidad de resistencia 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lo 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que permitió preservar las principales conquistas de la Revolución en materia de la salud pública, la educación y la seguridad social, sin renunciar a los objetivos de desarrollo previstos ni el apoyo solidario a otras naciones.</a:t>
            </a:r>
          </a:p>
          <a:p>
            <a:endParaRPr lang="es-ES" dirty="0"/>
          </a:p>
        </p:txBody>
      </p:sp>
      <p:sp>
        <p:nvSpPr>
          <p:cNvPr id="7" name="AutoShape 2" descr="Informe Central al 8vo. Congreso del PCC - Cuba en Notici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42504"/>
            <a:ext cx="5867400" cy="3472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5537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Flecha abajo"/>
          <p:cNvSpPr/>
          <p:nvPr/>
        </p:nvSpPr>
        <p:spPr>
          <a:xfrm rot="18860932">
            <a:off x="5541129" y="871858"/>
            <a:ext cx="484632" cy="4257866"/>
          </a:xfrm>
          <a:prstGeom prst="downArrow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457200"/>
            <a:ext cx="1981200" cy="1828800"/>
          </a:xfrm>
          <a:prstGeom prst="rect">
            <a:avLst/>
          </a:prstGeom>
        </p:spPr>
      </p:pic>
      <p:sp>
        <p:nvSpPr>
          <p:cNvPr id="7" name="AutoShape 2" descr="Informe Central al 8vo. Congreso del PCC - Cuba en Notici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8" name="Picture 2" descr="http://media.cubadebate.cu/wp-content/uploads/2020/12/Logo-8-Congreso-del-Partid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0999"/>
            <a:ext cx="19812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754945" y="3078079"/>
            <a:ext cx="30480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Arial" pitchFamily="34" charset="0"/>
                <a:cs typeface="Arial" pitchFamily="34" charset="0"/>
              </a:rPr>
              <a:t>Exceso de burocracia 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800600" y="3094303"/>
            <a:ext cx="406630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Arial" pitchFamily="34" charset="0"/>
                <a:cs typeface="Arial" pitchFamily="34" charset="0"/>
              </a:rPr>
              <a:t>Deficiente control de los recursos 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849582" y="4299466"/>
            <a:ext cx="41148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Arial" pitchFamily="34" charset="0"/>
                <a:cs typeface="Arial" pitchFamily="34" charset="0"/>
              </a:rPr>
              <a:t>Corrupción y otras ilegalidades 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Flecha izquierda, derecha y arriba"/>
          <p:cNvSpPr/>
          <p:nvPr/>
        </p:nvSpPr>
        <p:spPr>
          <a:xfrm>
            <a:off x="3823727" y="1761358"/>
            <a:ext cx="976873" cy="1702277"/>
          </a:xfrm>
          <a:prstGeom prst="leftRightUpArrow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2" name="11 Conector recto de flecha"/>
          <p:cNvCxnSpPr>
            <a:stCxn id="10" idx="2"/>
            <a:endCxn id="11" idx="0"/>
          </p:cNvCxnSpPr>
          <p:nvPr/>
        </p:nvCxnSpPr>
        <p:spPr>
          <a:xfrm flipH="1">
            <a:off x="3906982" y="3463635"/>
            <a:ext cx="2926773" cy="835831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>
            <a:stCxn id="9" idx="2"/>
            <a:endCxn id="11" idx="0"/>
          </p:cNvCxnSpPr>
          <p:nvPr/>
        </p:nvCxnSpPr>
        <p:spPr>
          <a:xfrm>
            <a:off x="2278945" y="3447411"/>
            <a:ext cx="1628037" cy="85205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CuadroTexto"/>
          <p:cNvSpPr txBox="1"/>
          <p:nvPr/>
        </p:nvSpPr>
        <p:spPr>
          <a:xfrm>
            <a:off x="1849582" y="5638800"/>
            <a:ext cx="41148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Arial" pitchFamily="34" charset="0"/>
                <a:cs typeface="Arial" pitchFamily="34" charset="0"/>
              </a:rPr>
              <a:t>Limitan 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el incremento de la productividad y la eficiencia</a:t>
            </a:r>
          </a:p>
        </p:txBody>
      </p:sp>
      <p:sp>
        <p:nvSpPr>
          <p:cNvPr id="18" name="17 Flecha abajo"/>
          <p:cNvSpPr/>
          <p:nvPr/>
        </p:nvSpPr>
        <p:spPr>
          <a:xfrm>
            <a:off x="3650811" y="4668798"/>
            <a:ext cx="484632" cy="978408"/>
          </a:xfrm>
          <a:prstGeom prst="down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CuadroTexto"/>
          <p:cNvSpPr txBox="1"/>
          <p:nvPr/>
        </p:nvSpPr>
        <p:spPr>
          <a:xfrm>
            <a:off x="6158473" y="4479392"/>
            <a:ext cx="2833127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Arial" pitchFamily="34" charset="0"/>
                <a:cs typeface="Arial" pitchFamily="34" charset="0"/>
              </a:rPr>
              <a:t>Problemas 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estructurales del modelo 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que 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no proporciona suficientes incentivos para el trabajo y la innovación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3110473" y="877668"/>
            <a:ext cx="30480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Arial" pitchFamily="34" charset="0"/>
                <a:cs typeface="Arial" pitchFamily="34" charset="0"/>
              </a:rPr>
              <a:t>Deficiencias generales más importantes en la economía 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29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edia.cubadebate.cu/wp-content/uploads/2020/12/Logo-8-Congreso-del-Partid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0999"/>
            <a:ext cx="19812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143000" y="2729344"/>
            <a:ext cx="746760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b="1" dirty="0" smtClean="0">
                <a:latin typeface="Arial" pitchFamily="34" charset="0"/>
                <a:cs typeface="Arial" pitchFamily="34" charset="0"/>
              </a:rPr>
              <a:t>EL CONGRESO VALORÓ LOS PRINCIPALES RESULTADOS ALCANZADOS EN LA ACTUALIZACIÓN DEL MODELO ECONÓMICO CUBANO DE DESARROLLO SOCIALISTA Y ACTUALIZÓ ALGUNOS ASPECTOS DE SU CONCEPTUALIZACIÓN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457200"/>
            <a:ext cx="19812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92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7" name="Group 61"/>
          <p:cNvGrpSpPr>
            <a:grpSpLocks/>
          </p:cNvGrpSpPr>
          <p:nvPr/>
        </p:nvGrpSpPr>
        <p:grpSpPr bwMode="auto">
          <a:xfrm>
            <a:off x="204788" y="1325563"/>
            <a:ext cx="8572500" cy="1028700"/>
            <a:chOff x="1296" y="1824"/>
            <a:chExt cx="2976" cy="432"/>
          </a:xfrm>
        </p:grpSpPr>
        <p:sp>
          <p:nvSpPr>
            <p:cNvPr id="23" name="AutoShape 6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>
                    <a:gamma/>
                    <a:tint val="21176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6406" name="AutoShape 6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s-ES" altLang="es-ES"/>
            </a:p>
          </p:txBody>
        </p:sp>
        <p:sp>
          <p:nvSpPr>
            <p:cNvPr id="16407" name="Text Box 64"/>
            <p:cNvSpPr txBox="1">
              <a:spLocks noChangeArrowheads="1"/>
            </p:cNvSpPr>
            <p:nvPr/>
          </p:nvSpPr>
          <p:spPr bwMode="gray">
            <a:xfrm>
              <a:off x="1680" y="1934"/>
              <a:ext cx="2592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9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25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endParaRPr lang="es-ES" altLang="es-ES" sz="1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408" name="Text Box 65"/>
            <p:cNvSpPr txBox="1">
              <a:spLocks noChangeArrowheads="1"/>
            </p:cNvSpPr>
            <p:nvPr/>
          </p:nvSpPr>
          <p:spPr bwMode="gray">
            <a:xfrm>
              <a:off x="1445" y="1886"/>
              <a:ext cx="11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9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25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altLang="es-ES" sz="2400">
                  <a:solidFill>
                    <a:schemeClr val="bg1"/>
                  </a:solidFill>
                  <a:latin typeface="Times New Roman" pitchFamily="18" charset="0"/>
                </a:rPr>
                <a:t>1</a:t>
              </a:r>
            </a:p>
          </p:txBody>
        </p:sp>
      </p:grpSp>
      <p:sp>
        <p:nvSpPr>
          <p:cNvPr id="16388" name="Rectángulo 5"/>
          <p:cNvSpPr>
            <a:spLocks noChangeArrowheads="1"/>
          </p:cNvSpPr>
          <p:nvPr/>
        </p:nvSpPr>
        <p:spPr bwMode="auto">
          <a:xfrm>
            <a:off x="1474788" y="1568450"/>
            <a:ext cx="7289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s-E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CONFORMACIÓN DE LAS BASES JURÍDICAS Y PROGRAMÁTICAS PARA EL MEDIANO Y LARGO PLAZOS</a:t>
            </a:r>
            <a:endParaRPr lang="es-ES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389" name="Group 66"/>
          <p:cNvGrpSpPr>
            <a:grpSpLocks/>
          </p:cNvGrpSpPr>
          <p:nvPr/>
        </p:nvGrpSpPr>
        <p:grpSpPr bwMode="auto">
          <a:xfrm>
            <a:off x="122238" y="2407221"/>
            <a:ext cx="8572500" cy="1203846"/>
            <a:chOff x="1296" y="1824"/>
            <a:chExt cx="2976" cy="466"/>
          </a:xfrm>
        </p:grpSpPr>
        <p:sp>
          <p:nvSpPr>
            <p:cNvPr id="29" name="AutoShape 67"/>
            <p:cNvSpPr>
              <a:spLocks noChangeArrowheads="1"/>
            </p:cNvSpPr>
            <p:nvPr/>
          </p:nvSpPr>
          <p:spPr bwMode="gray">
            <a:xfrm>
              <a:off x="1536" y="1899"/>
              <a:ext cx="2736" cy="35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>
                    <a:gamma/>
                    <a:tint val="21176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6402" name="AutoShape 6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s-ES" altLang="es-ES"/>
            </a:p>
          </p:txBody>
        </p:sp>
        <p:sp>
          <p:nvSpPr>
            <p:cNvPr id="16403" name="Text Box 69"/>
            <p:cNvSpPr txBox="1">
              <a:spLocks noChangeArrowheads="1"/>
            </p:cNvSpPr>
            <p:nvPr/>
          </p:nvSpPr>
          <p:spPr bwMode="gray">
            <a:xfrm>
              <a:off x="1723" y="1933"/>
              <a:ext cx="2544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9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25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/>
              <a:r>
                <a:rPr lang="es-ES" sz="18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PASOS INICIALES PARA EL DESARROLLO DEL SISTEMA DE DIRECCIÓN DE LA ECONOMÍA Y DE LOS DIFERENTES ACTORES ECONÓMICOS</a:t>
              </a:r>
              <a:endParaRPr lang="es-ES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04" name="Text Box 70"/>
            <p:cNvSpPr txBox="1">
              <a:spLocks noChangeArrowheads="1"/>
            </p:cNvSpPr>
            <p:nvPr/>
          </p:nvSpPr>
          <p:spPr bwMode="gray">
            <a:xfrm>
              <a:off x="1445" y="1886"/>
              <a:ext cx="118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9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25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altLang="es-ES" sz="2400">
                  <a:solidFill>
                    <a:schemeClr val="bg1"/>
                  </a:solidFill>
                  <a:latin typeface="Times New Roman" pitchFamily="18" charset="0"/>
                </a:rPr>
                <a:t>2</a:t>
              </a:r>
            </a:p>
          </p:txBody>
        </p:sp>
      </p:grpSp>
      <p:grpSp>
        <p:nvGrpSpPr>
          <p:cNvPr id="16390" name="Group 71"/>
          <p:cNvGrpSpPr>
            <a:grpSpLocks/>
          </p:cNvGrpSpPr>
          <p:nvPr/>
        </p:nvGrpSpPr>
        <p:grpSpPr bwMode="auto">
          <a:xfrm>
            <a:off x="122238" y="3663950"/>
            <a:ext cx="8667750" cy="1044575"/>
            <a:chOff x="1296" y="1824"/>
            <a:chExt cx="2976" cy="432"/>
          </a:xfrm>
        </p:grpSpPr>
        <p:sp>
          <p:nvSpPr>
            <p:cNvPr id="34" name="AutoShape 7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tx2">
                    <a:gamma/>
                    <a:tint val="21176"/>
                    <a:invGamma/>
                  </a:schemeClr>
                </a:gs>
                <a:gs pos="100000">
                  <a:schemeClr val="tx2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6398" name="AutoShape 7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rgbClr val="FF0000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s-ES" altLang="es-ES"/>
            </a:p>
          </p:txBody>
        </p:sp>
        <p:sp>
          <p:nvSpPr>
            <p:cNvPr id="36" name="Text Box 74"/>
            <p:cNvSpPr txBox="1">
              <a:spLocks noChangeArrowheads="1"/>
            </p:cNvSpPr>
            <p:nvPr/>
          </p:nvSpPr>
          <p:spPr bwMode="gray">
            <a:xfrm>
              <a:off x="1728" y="1899"/>
              <a:ext cx="2511" cy="28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just">
                <a:defRPr/>
              </a:pPr>
              <a:r>
                <a:rPr lang="es-ES" sz="18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LA ADECUACIÓN DE LAS POLÍTICAS SOCIALES A LOS NUEVOS ESCENARIOS</a:t>
              </a:r>
              <a:r>
                <a:rPr lang="es-ES" sz="20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es-E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00" name="Text Box 75"/>
            <p:cNvSpPr txBox="1">
              <a:spLocks noChangeArrowheads="1"/>
            </p:cNvSpPr>
            <p:nvPr/>
          </p:nvSpPr>
          <p:spPr bwMode="gray">
            <a:xfrm>
              <a:off x="1445" y="1886"/>
              <a:ext cx="116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9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25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altLang="es-ES" sz="2400">
                  <a:solidFill>
                    <a:schemeClr val="bg1"/>
                  </a:solidFill>
                  <a:latin typeface="Times New Roman" pitchFamily="18" charset="0"/>
                </a:rPr>
                <a:t>3</a:t>
              </a:r>
            </a:p>
          </p:txBody>
        </p:sp>
      </p:grpSp>
      <p:sp>
        <p:nvSpPr>
          <p:cNvPr id="30" name="CuadroTexto 29"/>
          <p:cNvSpPr txBox="1"/>
          <p:nvPr/>
        </p:nvSpPr>
        <p:spPr>
          <a:xfrm>
            <a:off x="2209800" y="170177"/>
            <a:ext cx="4752975" cy="1323439"/>
          </a:xfrm>
          <a:prstGeom prst="rect">
            <a:avLst/>
          </a:prstGeom>
          <a:gradFill rotWithShape="1">
            <a:gsLst>
              <a:gs pos="0">
                <a:srgbClr val="00CC99">
                  <a:tint val="50000"/>
                  <a:satMod val="300000"/>
                </a:srgbClr>
              </a:gs>
              <a:gs pos="35000">
                <a:srgbClr val="00CC99">
                  <a:tint val="37000"/>
                  <a:satMod val="300000"/>
                </a:srgbClr>
              </a:gs>
              <a:gs pos="100000">
                <a:srgbClr val="00CC9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00CC9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  <a:bevelB/>
          </a:sp3d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PRINCIPALES RESULTADOS EN LA ACTUALIZACIÓN DEL MODELO CUBANO DE DESARROLLO SOCIALISTA</a:t>
            </a:r>
            <a:r>
              <a:rPr lang="es-ES" sz="2000" b="1" kern="0" dirty="0" smtClean="0">
                <a:solidFill>
                  <a:srgbClr val="000000"/>
                </a:solidFill>
                <a:latin typeface="Times New Roman"/>
              </a:rPr>
              <a:t> </a:t>
            </a:r>
            <a:endParaRPr lang="es-ES" sz="1600" b="1" kern="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" name="AutoShape 67"/>
          <p:cNvSpPr>
            <a:spLocks noChangeArrowheads="1"/>
          </p:cNvSpPr>
          <p:nvPr/>
        </p:nvSpPr>
        <p:spPr bwMode="gray">
          <a:xfrm>
            <a:off x="1191893" y="4777580"/>
            <a:ext cx="7488442" cy="5794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tint val="21176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12700" algn="ctr">
            <a:solidFill>
              <a:schemeClr val="bg1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algn="just">
              <a:defRPr/>
            </a:pPr>
            <a:r>
              <a:rPr lang="es-E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s-E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EL PERFECCIONAMIENTO DEL ESTADO Y EL GOBIERNO 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395" name="AutoShape 68"/>
          <p:cNvSpPr>
            <a:spLocks noChangeArrowheads="1"/>
          </p:cNvSpPr>
          <p:nvPr/>
        </p:nvSpPr>
        <p:spPr bwMode="gray">
          <a:xfrm>
            <a:off x="129049" y="4633118"/>
            <a:ext cx="1244600" cy="868363"/>
          </a:xfrm>
          <a:prstGeom prst="diamond">
            <a:avLst/>
          </a:prstGeom>
          <a:solidFill>
            <a:schemeClr val="accent1"/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16396" name="CuadroTexto 1"/>
          <p:cNvSpPr txBox="1">
            <a:spLocks noChangeArrowheads="1"/>
          </p:cNvSpPr>
          <p:nvPr/>
        </p:nvSpPr>
        <p:spPr bwMode="auto">
          <a:xfrm>
            <a:off x="554037" y="4817918"/>
            <a:ext cx="3420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s-ES" dirty="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33" name="Picture 2" descr="http://media.cubadebate.cu/wp-content/uploads/2020/12/Logo-8-Congreso-del-Partid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228"/>
            <a:ext cx="1371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AutoShape 67"/>
          <p:cNvSpPr>
            <a:spLocks noChangeArrowheads="1"/>
          </p:cNvSpPr>
          <p:nvPr/>
        </p:nvSpPr>
        <p:spPr bwMode="gray">
          <a:xfrm>
            <a:off x="1191893" y="5826266"/>
            <a:ext cx="7723507" cy="5794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tint val="21176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12700" algn="ctr">
            <a:solidFill>
              <a:schemeClr val="bg1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algn="just">
              <a:defRPr/>
            </a:pPr>
            <a:r>
              <a:rPr lang="es-E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TRABAJO EN LA CONCLUSIÓN DEL DISEÑO, CREACIÓN DE </a:t>
            </a:r>
          </a:p>
          <a:p>
            <a:pPr algn="just">
              <a:defRPr/>
            </a:pPr>
            <a:r>
              <a:rPr lang="es-E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CONDICIONES E IMPLANTACIÓN DEL ORDANEMIENTO MONETARIO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AutoShape 68"/>
          <p:cNvSpPr>
            <a:spLocks noChangeArrowheads="1"/>
          </p:cNvSpPr>
          <p:nvPr/>
        </p:nvSpPr>
        <p:spPr bwMode="gray">
          <a:xfrm>
            <a:off x="198950" y="5664271"/>
            <a:ext cx="1244600" cy="868363"/>
          </a:xfrm>
          <a:prstGeom prst="diamond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s-ES" altLang="es-ES"/>
          </a:p>
        </p:txBody>
      </p:sp>
      <p:sp>
        <p:nvSpPr>
          <p:cNvPr id="42" name="CuadroTexto 1"/>
          <p:cNvSpPr txBox="1">
            <a:spLocks noChangeArrowheads="1"/>
          </p:cNvSpPr>
          <p:nvPr/>
        </p:nvSpPr>
        <p:spPr bwMode="auto">
          <a:xfrm>
            <a:off x="706437" y="5828283"/>
            <a:ext cx="3420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s-ES" dirty="0" smtClean="0">
                <a:solidFill>
                  <a:schemeClr val="bg1"/>
                </a:solidFill>
              </a:rPr>
              <a:t>5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935203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7" name="Group 61"/>
          <p:cNvGrpSpPr>
            <a:grpSpLocks/>
          </p:cNvGrpSpPr>
          <p:nvPr/>
        </p:nvGrpSpPr>
        <p:grpSpPr bwMode="auto">
          <a:xfrm>
            <a:off x="204788" y="1325563"/>
            <a:ext cx="8572500" cy="1028700"/>
            <a:chOff x="1296" y="1824"/>
            <a:chExt cx="2976" cy="432"/>
          </a:xfrm>
        </p:grpSpPr>
        <p:sp>
          <p:nvSpPr>
            <p:cNvPr id="23" name="AutoShape 6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>
                    <a:gamma/>
                    <a:tint val="21176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6406" name="AutoShape 6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s-ES" altLang="es-ES"/>
            </a:p>
          </p:txBody>
        </p:sp>
        <p:sp>
          <p:nvSpPr>
            <p:cNvPr id="16407" name="Text Box 64"/>
            <p:cNvSpPr txBox="1">
              <a:spLocks noChangeArrowheads="1"/>
            </p:cNvSpPr>
            <p:nvPr/>
          </p:nvSpPr>
          <p:spPr bwMode="gray">
            <a:xfrm>
              <a:off x="1680" y="1934"/>
              <a:ext cx="2592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9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25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endParaRPr lang="es-ES" altLang="es-ES" sz="1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408" name="Text Box 65"/>
            <p:cNvSpPr txBox="1">
              <a:spLocks noChangeArrowheads="1"/>
            </p:cNvSpPr>
            <p:nvPr/>
          </p:nvSpPr>
          <p:spPr bwMode="gray">
            <a:xfrm>
              <a:off x="1445" y="1886"/>
              <a:ext cx="11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9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25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altLang="es-ES" sz="2400">
                  <a:solidFill>
                    <a:schemeClr val="bg1"/>
                  </a:solidFill>
                  <a:latin typeface="Times New Roman" pitchFamily="18" charset="0"/>
                </a:rPr>
                <a:t>1</a:t>
              </a:r>
            </a:p>
          </p:txBody>
        </p:sp>
      </p:grpSp>
      <p:sp>
        <p:nvSpPr>
          <p:cNvPr id="16388" name="Rectángulo 5"/>
          <p:cNvSpPr>
            <a:spLocks noChangeArrowheads="1"/>
          </p:cNvSpPr>
          <p:nvPr/>
        </p:nvSpPr>
        <p:spPr bwMode="auto">
          <a:xfrm>
            <a:off x="1474788" y="1568450"/>
            <a:ext cx="7289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s-ES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Consolidar el papel de la propiedad socialista de todo el pueblo sobre los medios fundamentales de producción</a:t>
            </a:r>
            <a:endParaRPr lang="es-ES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389" name="Group 66"/>
          <p:cNvGrpSpPr>
            <a:grpSpLocks/>
          </p:cNvGrpSpPr>
          <p:nvPr/>
        </p:nvGrpSpPr>
        <p:grpSpPr bwMode="auto">
          <a:xfrm>
            <a:off x="122238" y="2407222"/>
            <a:ext cx="8572500" cy="1116012"/>
            <a:chOff x="1296" y="1824"/>
            <a:chExt cx="2976" cy="432"/>
          </a:xfrm>
        </p:grpSpPr>
        <p:sp>
          <p:nvSpPr>
            <p:cNvPr id="29" name="AutoShape 67"/>
            <p:cNvSpPr>
              <a:spLocks noChangeArrowheads="1"/>
            </p:cNvSpPr>
            <p:nvPr/>
          </p:nvSpPr>
          <p:spPr bwMode="gray">
            <a:xfrm>
              <a:off x="1536" y="1899"/>
              <a:ext cx="2736" cy="35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>
                    <a:gamma/>
                    <a:tint val="21176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6402" name="AutoShape 6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s-ES" altLang="es-ES"/>
            </a:p>
          </p:txBody>
        </p:sp>
        <p:sp>
          <p:nvSpPr>
            <p:cNvPr id="16403" name="Text Box 69"/>
            <p:cNvSpPr txBox="1">
              <a:spLocks noChangeArrowheads="1"/>
            </p:cNvSpPr>
            <p:nvPr/>
          </p:nvSpPr>
          <p:spPr bwMode="gray">
            <a:xfrm>
              <a:off x="1723" y="1933"/>
              <a:ext cx="254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9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25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/>
              <a:r>
                <a:rPr lang="es-ES" sz="18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Reconocer, regular y lograr un adecuado funcionamiento del mercado</a:t>
              </a:r>
              <a:endParaRPr lang="es-ES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04" name="Text Box 70"/>
            <p:cNvSpPr txBox="1">
              <a:spLocks noChangeArrowheads="1"/>
            </p:cNvSpPr>
            <p:nvPr/>
          </p:nvSpPr>
          <p:spPr bwMode="gray">
            <a:xfrm>
              <a:off x="1445" y="1886"/>
              <a:ext cx="118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9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25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altLang="es-ES" sz="2400">
                  <a:solidFill>
                    <a:schemeClr val="bg1"/>
                  </a:solidFill>
                  <a:latin typeface="Times New Roman" pitchFamily="18" charset="0"/>
                </a:rPr>
                <a:t>2</a:t>
              </a:r>
            </a:p>
          </p:txBody>
        </p:sp>
      </p:grpSp>
      <p:grpSp>
        <p:nvGrpSpPr>
          <p:cNvPr id="16390" name="Group 71"/>
          <p:cNvGrpSpPr>
            <a:grpSpLocks/>
          </p:cNvGrpSpPr>
          <p:nvPr/>
        </p:nvGrpSpPr>
        <p:grpSpPr bwMode="auto">
          <a:xfrm>
            <a:off x="122238" y="3663950"/>
            <a:ext cx="8667750" cy="1044575"/>
            <a:chOff x="1296" y="1824"/>
            <a:chExt cx="2976" cy="432"/>
          </a:xfrm>
        </p:grpSpPr>
        <p:sp>
          <p:nvSpPr>
            <p:cNvPr id="34" name="AutoShape 7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tx2">
                    <a:gamma/>
                    <a:tint val="21176"/>
                    <a:invGamma/>
                  </a:schemeClr>
                </a:gs>
                <a:gs pos="100000">
                  <a:schemeClr val="tx2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6398" name="AutoShape 7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rgbClr val="FF0000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s-ES" altLang="es-ES"/>
            </a:p>
          </p:txBody>
        </p:sp>
        <p:sp>
          <p:nvSpPr>
            <p:cNvPr id="16400" name="Text Box 75"/>
            <p:cNvSpPr txBox="1">
              <a:spLocks noChangeArrowheads="1"/>
            </p:cNvSpPr>
            <p:nvPr/>
          </p:nvSpPr>
          <p:spPr bwMode="gray">
            <a:xfrm>
              <a:off x="1445" y="1886"/>
              <a:ext cx="116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9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25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altLang="es-ES" sz="2400">
                  <a:solidFill>
                    <a:schemeClr val="bg1"/>
                  </a:solidFill>
                  <a:latin typeface="Times New Roman" pitchFamily="18" charset="0"/>
                </a:rPr>
                <a:t>3</a:t>
              </a:r>
            </a:p>
          </p:txBody>
        </p:sp>
      </p:grpSp>
      <p:sp>
        <p:nvSpPr>
          <p:cNvPr id="30" name="CuadroTexto 29"/>
          <p:cNvSpPr txBox="1"/>
          <p:nvPr/>
        </p:nvSpPr>
        <p:spPr>
          <a:xfrm>
            <a:off x="1905000" y="170177"/>
            <a:ext cx="6553200" cy="1323439"/>
          </a:xfrm>
          <a:prstGeom prst="rect">
            <a:avLst/>
          </a:prstGeom>
          <a:gradFill rotWithShape="1">
            <a:gsLst>
              <a:gs pos="0">
                <a:srgbClr val="00CC99">
                  <a:tint val="50000"/>
                  <a:satMod val="300000"/>
                </a:srgbClr>
              </a:gs>
              <a:gs pos="35000">
                <a:srgbClr val="00CC99">
                  <a:tint val="37000"/>
                  <a:satMod val="300000"/>
                </a:srgbClr>
              </a:gs>
              <a:gs pos="100000">
                <a:srgbClr val="00CC9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00CC9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  <a:bevelB/>
          </a:sp3d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PRINCIPALES </a:t>
            </a:r>
            <a:r>
              <a:rPr lang="es-ES" sz="2000" b="1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TRANSFORMACIONES QUE PRETENDE EL  </a:t>
            </a:r>
            <a:r>
              <a:rPr lang="es-ES" sz="2000" b="1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MODELO CUBANO DE DESARROLLO </a:t>
            </a:r>
            <a:r>
              <a:rPr lang="es-ES" sz="2000" b="1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SOCIALISTA SEGÚN LA CONCEPTUALIZACIÓN ACTUALIZADA </a:t>
            </a:r>
            <a:r>
              <a:rPr lang="es-ES" sz="2000" b="1" kern="0" dirty="0" smtClean="0">
                <a:solidFill>
                  <a:srgbClr val="000000"/>
                </a:solidFill>
                <a:latin typeface="Times New Roman"/>
              </a:rPr>
              <a:t> </a:t>
            </a:r>
            <a:endParaRPr lang="es-ES" sz="1600" b="1" kern="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" name="AutoShape 67"/>
          <p:cNvSpPr>
            <a:spLocks noChangeArrowheads="1"/>
          </p:cNvSpPr>
          <p:nvPr/>
        </p:nvSpPr>
        <p:spPr bwMode="gray">
          <a:xfrm>
            <a:off x="1191892" y="4777580"/>
            <a:ext cx="7723507" cy="5794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tint val="21176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12700" algn="ctr">
            <a:solidFill>
              <a:schemeClr val="bg1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algn="just">
              <a:defRPr/>
            </a:pPr>
            <a:r>
              <a:rPr lang="es-ES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s-ES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Impulsar la ciencia y el desarrollo de la tecnología y la </a:t>
            </a:r>
            <a:r>
              <a:rPr lang="es-E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innovación 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395" name="AutoShape 68"/>
          <p:cNvSpPr>
            <a:spLocks noChangeArrowheads="1"/>
          </p:cNvSpPr>
          <p:nvPr/>
        </p:nvSpPr>
        <p:spPr bwMode="gray">
          <a:xfrm>
            <a:off x="129049" y="4633118"/>
            <a:ext cx="1244600" cy="868363"/>
          </a:xfrm>
          <a:prstGeom prst="diamond">
            <a:avLst/>
          </a:prstGeom>
          <a:solidFill>
            <a:schemeClr val="accent1"/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16396" name="CuadroTexto 1"/>
          <p:cNvSpPr txBox="1">
            <a:spLocks noChangeArrowheads="1"/>
          </p:cNvSpPr>
          <p:nvPr/>
        </p:nvSpPr>
        <p:spPr bwMode="auto">
          <a:xfrm>
            <a:off x="554037" y="4817918"/>
            <a:ext cx="3420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s-ES" dirty="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33" name="Picture 2" descr="http://media.cubadebate.cu/wp-content/uploads/2020/12/Logo-8-Congreso-del-Partid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228"/>
            <a:ext cx="1371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AutoShape 67"/>
          <p:cNvSpPr>
            <a:spLocks noChangeArrowheads="1"/>
          </p:cNvSpPr>
          <p:nvPr/>
        </p:nvSpPr>
        <p:spPr bwMode="gray">
          <a:xfrm>
            <a:off x="1191893" y="5826266"/>
            <a:ext cx="7723507" cy="70636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just">
              <a:defRPr/>
            </a:pPr>
            <a:r>
              <a:rPr lang="es-ES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Consolidar el papel de las universidades y fortalecer sus </a:t>
            </a:r>
            <a:r>
              <a:rPr lang="es-E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relaciones</a:t>
            </a:r>
          </a:p>
          <a:p>
            <a:pPr algn="just">
              <a:defRPr/>
            </a:pPr>
            <a:r>
              <a:rPr lang="es-E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 las entidades de la producción, los servicios e </a:t>
            </a:r>
            <a:r>
              <a:rPr lang="es-E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instituciones</a:t>
            </a:r>
          </a:p>
          <a:p>
            <a:pPr algn="just">
              <a:defRPr/>
            </a:pPr>
            <a:r>
              <a:rPr lang="es-E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armadas.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AutoShape 68"/>
          <p:cNvSpPr>
            <a:spLocks noChangeArrowheads="1"/>
          </p:cNvSpPr>
          <p:nvPr/>
        </p:nvSpPr>
        <p:spPr bwMode="gray">
          <a:xfrm>
            <a:off x="198950" y="5664271"/>
            <a:ext cx="1244600" cy="868363"/>
          </a:xfrm>
          <a:prstGeom prst="diamond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s-ES" altLang="es-ES"/>
          </a:p>
        </p:txBody>
      </p:sp>
      <p:sp>
        <p:nvSpPr>
          <p:cNvPr id="42" name="CuadroTexto 1"/>
          <p:cNvSpPr txBox="1">
            <a:spLocks noChangeArrowheads="1"/>
          </p:cNvSpPr>
          <p:nvPr/>
        </p:nvSpPr>
        <p:spPr bwMode="auto">
          <a:xfrm>
            <a:off x="706437" y="5828283"/>
            <a:ext cx="3420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s-ES" dirty="0" smtClean="0">
                <a:solidFill>
                  <a:schemeClr val="bg1"/>
                </a:solidFill>
              </a:rPr>
              <a:t>5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414547" y="3731826"/>
            <a:ext cx="7321038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b="1" dirty="0" smtClean="0"/>
              <a:t>impedir </a:t>
            </a:r>
            <a:r>
              <a:rPr lang="es-ES" b="1" dirty="0"/>
              <a:t>que productores o comercializadores impongan malas prácticas, la especulación y condiciones contrarias a los intereses y principios de la sociedad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49722547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7" name="Group 61"/>
          <p:cNvGrpSpPr>
            <a:grpSpLocks/>
          </p:cNvGrpSpPr>
          <p:nvPr/>
        </p:nvGrpSpPr>
        <p:grpSpPr bwMode="auto">
          <a:xfrm>
            <a:off x="204788" y="1325563"/>
            <a:ext cx="8572500" cy="1028700"/>
            <a:chOff x="1296" y="1824"/>
            <a:chExt cx="2976" cy="432"/>
          </a:xfrm>
        </p:grpSpPr>
        <p:sp>
          <p:nvSpPr>
            <p:cNvPr id="23" name="AutoShape 6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>
                    <a:gamma/>
                    <a:tint val="21176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6406" name="AutoShape 6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s-ES" altLang="es-ES"/>
            </a:p>
          </p:txBody>
        </p:sp>
        <p:sp>
          <p:nvSpPr>
            <p:cNvPr id="16407" name="Text Box 64"/>
            <p:cNvSpPr txBox="1">
              <a:spLocks noChangeArrowheads="1"/>
            </p:cNvSpPr>
            <p:nvPr/>
          </p:nvSpPr>
          <p:spPr bwMode="gray">
            <a:xfrm>
              <a:off x="1680" y="1934"/>
              <a:ext cx="2592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9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25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endParaRPr lang="es-ES" altLang="es-ES" sz="1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408" name="Text Box 65"/>
            <p:cNvSpPr txBox="1">
              <a:spLocks noChangeArrowheads="1"/>
            </p:cNvSpPr>
            <p:nvPr/>
          </p:nvSpPr>
          <p:spPr bwMode="gray">
            <a:xfrm>
              <a:off x="1446" y="1886"/>
              <a:ext cx="11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9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25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altLang="es-ES" sz="2400" dirty="0" smtClean="0">
                  <a:solidFill>
                    <a:schemeClr val="bg1"/>
                  </a:solidFill>
                  <a:latin typeface="Times New Roman" pitchFamily="18" charset="0"/>
                </a:rPr>
                <a:t>7</a:t>
              </a:r>
              <a:endParaRPr lang="en-US" altLang="es-ES" sz="2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sp>
        <p:nvSpPr>
          <p:cNvPr id="16388" name="Rectángulo 5"/>
          <p:cNvSpPr>
            <a:spLocks noChangeArrowheads="1"/>
          </p:cNvSpPr>
          <p:nvPr/>
        </p:nvSpPr>
        <p:spPr bwMode="auto">
          <a:xfrm>
            <a:off x="1474788" y="1568450"/>
            <a:ext cx="7289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s-ES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Asegurar que el trabajo y la laboriosidad constituyan valores morales cardinales </a:t>
            </a:r>
            <a:endParaRPr lang="es-ES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389" name="Group 66"/>
          <p:cNvGrpSpPr>
            <a:grpSpLocks/>
          </p:cNvGrpSpPr>
          <p:nvPr/>
        </p:nvGrpSpPr>
        <p:grpSpPr bwMode="auto">
          <a:xfrm>
            <a:off x="122238" y="2407222"/>
            <a:ext cx="8572500" cy="1116012"/>
            <a:chOff x="1296" y="1824"/>
            <a:chExt cx="2976" cy="432"/>
          </a:xfrm>
        </p:grpSpPr>
        <p:sp>
          <p:nvSpPr>
            <p:cNvPr id="29" name="AutoShape 67"/>
            <p:cNvSpPr>
              <a:spLocks noChangeArrowheads="1"/>
            </p:cNvSpPr>
            <p:nvPr/>
          </p:nvSpPr>
          <p:spPr bwMode="gray">
            <a:xfrm>
              <a:off x="1536" y="1899"/>
              <a:ext cx="2736" cy="35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>
                    <a:gamma/>
                    <a:tint val="21176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6402" name="AutoShape 6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s-ES" altLang="es-ES"/>
            </a:p>
          </p:txBody>
        </p:sp>
        <p:sp>
          <p:nvSpPr>
            <p:cNvPr id="16403" name="Text Box 69"/>
            <p:cNvSpPr txBox="1">
              <a:spLocks noChangeArrowheads="1"/>
            </p:cNvSpPr>
            <p:nvPr/>
          </p:nvSpPr>
          <p:spPr bwMode="gray">
            <a:xfrm>
              <a:off x="1723" y="1933"/>
              <a:ext cx="2544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9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25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/>
              <a:endParaRPr lang="es-ES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04" name="Text Box 70"/>
            <p:cNvSpPr txBox="1">
              <a:spLocks noChangeArrowheads="1"/>
            </p:cNvSpPr>
            <p:nvPr/>
          </p:nvSpPr>
          <p:spPr bwMode="gray">
            <a:xfrm>
              <a:off x="1445" y="1886"/>
              <a:ext cx="118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9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25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altLang="es-ES" sz="2400" dirty="0">
                  <a:solidFill>
                    <a:schemeClr val="bg1"/>
                  </a:solidFill>
                  <a:latin typeface="Times New Roman" pitchFamily="18" charset="0"/>
                </a:rPr>
                <a:t>8</a:t>
              </a:r>
              <a:endParaRPr lang="en-US" altLang="es-ES" sz="2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6390" name="Group 71"/>
          <p:cNvGrpSpPr>
            <a:grpSpLocks/>
          </p:cNvGrpSpPr>
          <p:nvPr/>
        </p:nvGrpSpPr>
        <p:grpSpPr bwMode="auto">
          <a:xfrm>
            <a:off x="122238" y="3663950"/>
            <a:ext cx="8667750" cy="1044575"/>
            <a:chOff x="1296" y="1824"/>
            <a:chExt cx="2976" cy="432"/>
          </a:xfrm>
        </p:grpSpPr>
        <p:sp>
          <p:nvSpPr>
            <p:cNvPr id="34" name="AutoShape 7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tx2">
                    <a:gamma/>
                    <a:tint val="21176"/>
                    <a:invGamma/>
                  </a:schemeClr>
                </a:gs>
                <a:gs pos="100000">
                  <a:schemeClr val="tx2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6398" name="AutoShape 7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rgbClr val="FF0000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s-ES" altLang="es-ES"/>
            </a:p>
          </p:txBody>
        </p:sp>
        <p:sp>
          <p:nvSpPr>
            <p:cNvPr id="16400" name="Text Box 75"/>
            <p:cNvSpPr txBox="1">
              <a:spLocks noChangeArrowheads="1"/>
            </p:cNvSpPr>
            <p:nvPr/>
          </p:nvSpPr>
          <p:spPr bwMode="gray">
            <a:xfrm>
              <a:off x="1444" y="1886"/>
              <a:ext cx="116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9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25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altLang="es-ES" sz="2400" dirty="0" smtClean="0">
                  <a:solidFill>
                    <a:schemeClr val="bg1"/>
                  </a:solidFill>
                  <a:latin typeface="Times New Roman" pitchFamily="18" charset="0"/>
                </a:rPr>
                <a:t>9</a:t>
              </a:r>
              <a:endParaRPr lang="en-US" altLang="es-ES" sz="2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sp>
        <p:nvSpPr>
          <p:cNvPr id="16396" name="CuadroTexto 1"/>
          <p:cNvSpPr txBox="1">
            <a:spLocks noChangeArrowheads="1"/>
          </p:cNvSpPr>
          <p:nvPr/>
        </p:nvSpPr>
        <p:spPr bwMode="auto">
          <a:xfrm>
            <a:off x="554037" y="4817918"/>
            <a:ext cx="3420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s-ES" dirty="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33" name="Picture 2" descr="http://media.cubadebate.cu/wp-content/uploads/2020/12/Logo-8-Congreso-del-Partid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228"/>
            <a:ext cx="1371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414546" y="3731826"/>
            <a:ext cx="7375441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b="1" dirty="0" smtClean="0"/>
              <a:t>Asegurar el </a:t>
            </a:r>
            <a:r>
              <a:rPr lang="es-ES" b="1" dirty="0"/>
              <a:t>control de la correlación entre la dinámica de los precios y los ingresos provenientes del trabajo, las pensiones y prestaciones de la Asistencia Social</a:t>
            </a:r>
            <a:endParaRPr lang="es-ES" dirty="0"/>
          </a:p>
        </p:txBody>
      </p:sp>
      <p:sp>
        <p:nvSpPr>
          <p:cNvPr id="2" name="1 Rectángulo"/>
          <p:cNvSpPr/>
          <p:nvPr/>
        </p:nvSpPr>
        <p:spPr>
          <a:xfrm>
            <a:off x="1474788" y="2691225"/>
            <a:ext cx="68310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 smtClean="0">
                <a:latin typeface="Arial" pitchFamily="34" charset="0"/>
                <a:cs typeface="Arial" pitchFamily="34" charset="0"/>
              </a:rPr>
              <a:t>Garantizar que la 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elevación del nivel y calidad de vida 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sea 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un objetivo prioritario permanente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CuadroTexto 29"/>
          <p:cNvSpPr txBox="1"/>
          <p:nvPr/>
        </p:nvSpPr>
        <p:spPr>
          <a:xfrm>
            <a:off x="1905000" y="170177"/>
            <a:ext cx="6553200" cy="1323439"/>
          </a:xfrm>
          <a:prstGeom prst="rect">
            <a:avLst/>
          </a:prstGeom>
          <a:gradFill rotWithShape="1">
            <a:gsLst>
              <a:gs pos="0">
                <a:srgbClr val="00CC99">
                  <a:tint val="50000"/>
                  <a:satMod val="300000"/>
                </a:srgbClr>
              </a:gs>
              <a:gs pos="35000">
                <a:srgbClr val="00CC99">
                  <a:tint val="37000"/>
                  <a:satMod val="300000"/>
                </a:srgbClr>
              </a:gs>
              <a:gs pos="100000">
                <a:srgbClr val="00CC9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00CC9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  <a:bevelB/>
          </a:sp3d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PRINCIPALES </a:t>
            </a:r>
            <a:r>
              <a:rPr lang="es-ES" sz="2000" b="1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TRANSFORMACIONES QUE PRETENDE EL  </a:t>
            </a:r>
            <a:r>
              <a:rPr lang="es-ES" sz="2000" b="1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MODELO CUBANO DE DESARROLLO </a:t>
            </a:r>
            <a:r>
              <a:rPr lang="es-ES" sz="2000" b="1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SOCIALISTA SEGÚN LA CONCEPTUALIZACIÓN ACTUALIZADA </a:t>
            </a:r>
            <a:r>
              <a:rPr lang="es-ES" sz="2000" b="1" kern="0" dirty="0" smtClean="0">
                <a:solidFill>
                  <a:srgbClr val="000000"/>
                </a:solidFill>
                <a:latin typeface="Times New Roman"/>
              </a:rPr>
              <a:t> </a:t>
            </a:r>
            <a:endParaRPr lang="es-ES" sz="1600" b="1" kern="0" dirty="0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57899732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7" name="Group 61"/>
          <p:cNvGrpSpPr>
            <a:grpSpLocks/>
          </p:cNvGrpSpPr>
          <p:nvPr/>
        </p:nvGrpSpPr>
        <p:grpSpPr bwMode="auto">
          <a:xfrm>
            <a:off x="204788" y="1325563"/>
            <a:ext cx="8572500" cy="1028700"/>
            <a:chOff x="1296" y="1824"/>
            <a:chExt cx="2976" cy="432"/>
          </a:xfrm>
        </p:grpSpPr>
        <p:sp>
          <p:nvSpPr>
            <p:cNvPr id="23" name="AutoShape 6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>
                    <a:gamma/>
                    <a:tint val="21176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6406" name="AutoShape 6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s-ES" altLang="es-ES"/>
            </a:p>
          </p:txBody>
        </p:sp>
        <p:sp>
          <p:nvSpPr>
            <p:cNvPr id="16407" name="Text Box 64"/>
            <p:cNvSpPr txBox="1">
              <a:spLocks noChangeArrowheads="1"/>
            </p:cNvSpPr>
            <p:nvPr/>
          </p:nvSpPr>
          <p:spPr bwMode="gray">
            <a:xfrm>
              <a:off x="1680" y="1934"/>
              <a:ext cx="2592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9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25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endParaRPr lang="es-ES" altLang="es-ES" sz="1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408" name="Text Box 65"/>
            <p:cNvSpPr txBox="1">
              <a:spLocks noChangeArrowheads="1"/>
            </p:cNvSpPr>
            <p:nvPr/>
          </p:nvSpPr>
          <p:spPr bwMode="gray">
            <a:xfrm>
              <a:off x="1445" y="1886"/>
              <a:ext cx="11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9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25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altLang="es-ES" sz="2400">
                  <a:solidFill>
                    <a:schemeClr val="bg1"/>
                  </a:solidFill>
                  <a:latin typeface="Times New Roman" pitchFamily="18" charset="0"/>
                </a:rPr>
                <a:t>1</a:t>
              </a:r>
            </a:p>
          </p:txBody>
        </p:sp>
      </p:grpSp>
      <p:sp>
        <p:nvSpPr>
          <p:cNvPr id="16388" name="Rectángulo 5"/>
          <p:cNvSpPr>
            <a:spLocks noChangeArrowheads="1"/>
          </p:cNvSpPr>
          <p:nvPr/>
        </p:nvSpPr>
        <p:spPr bwMode="auto">
          <a:xfrm>
            <a:off x="1474788" y="1568450"/>
            <a:ext cx="7289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s-ES" b="1" dirty="0">
                <a:latin typeface="Arial" pitchFamily="34" charset="0"/>
                <a:cs typeface="Arial" pitchFamily="34" charset="0"/>
              </a:rPr>
              <a:t>N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haber alcanzado la eficacia necesaria en la planificación, organización, control, celeridad y seguimiento de los procesos</a:t>
            </a:r>
            <a:endParaRPr lang="es-ES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389" name="Group 66"/>
          <p:cNvGrpSpPr>
            <a:grpSpLocks/>
          </p:cNvGrpSpPr>
          <p:nvPr/>
        </p:nvGrpSpPr>
        <p:grpSpPr bwMode="auto">
          <a:xfrm>
            <a:off x="122238" y="2407222"/>
            <a:ext cx="8572500" cy="1116012"/>
            <a:chOff x="1296" y="1824"/>
            <a:chExt cx="2976" cy="432"/>
          </a:xfrm>
        </p:grpSpPr>
        <p:sp>
          <p:nvSpPr>
            <p:cNvPr id="29" name="AutoShape 67"/>
            <p:cNvSpPr>
              <a:spLocks noChangeArrowheads="1"/>
            </p:cNvSpPr>
            <p:nvPr/>
          </p:nvSpPr>
          <p:spPr bwMode="gray">
            <a:xfrm>
              <a:off x="1536" y="1899"/>
              <a:ext cx="2736" cy="35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>
                    <a:gamma/>
                    <a:tint val="21176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6402" name="AutoShape 6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s-ES" altLang="es-ES"/>
            </a:p>
          </p:txBody>
        </p:sp>
        <p:sp>
          <p:nvSpPr>
            <p:cNvPr id="16403" name="Text Box 69"/>
            <p:cNvSpPr txBox="1">
              <a:spLocks noChangeArrowheads="1"/>
            </p:cNvSpPr>
            <p:nvPr/>
          </p:nvSpPr>
          <p:spPr bwMode="gray">
            <a:xfrm>
              <a:off x="1723" y="1933"/>
              <a:ext cx="254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9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25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/>
              <a:r>
                <a:rPr lang="es-ES" sz="18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P</a:t>
              </a:r>
              <a:r>
                <a:rPr lang="es-ES" sz="18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ersistencia durante la conformación de algunas políticas o medidas de:</a:t>
              </a:r>
              <a:endParaRPr lang="es-ES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04" name="Text Box 70"/>
            <p:cNvSpPr txBox="1">
              <a:spLocks noChangeArrowheads="1"/>
            </p:cNvSpPr>
            <p:nvPr/>
          </p:nvSpPr>
          <p:spPr bwMode="gray">
            <a:xfrm>
              <a:off x="1445" y="1886"/>
              <a:ext cx="118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9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25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altLang="es-ES" sz="2400">
                  <a:solidFill>
                    <a:schemeClr val="bg1"/>
                  </a:solidFill>
                  <a:latin typeface="Times New Roman" pitchFamily="18" charset="0"/>
                </a:rPr>
                <a:t>2</a:t>
              </a:r>
            </a:p>
          </p:txBody>
        </p:sp>
      </p:grpSp>
      <p:sp>
        <p:nvSpPr>
          <p:cNvPr id="30" name="CuadroTexto 29"/>
          <p:cNvSpPr txBox="1"/>
          <p:nvPr/>
        </p:nvSpPr>
        <p:spPr>
          <a:xfrm>
            <a:off x="2209800" y="170177"/>
            <a:ext cx="4752975" cy="1015663"/>
          </a:xfrm>
          <a:prstGeom prst="rect">
            <a:avLst/>
          </a:prstGeom>
          <a:gradFill rotWithShape="1">
            <a:gsLst>
              <a:gs pos="0">
                <a:srgbClr val="00CC99">
                  <a:tint val="50000"/>
                  <a:satMod val="300000"/>
                </a:srgbClr>
              </a:gs>
              <a:gs pos="35000">
                <a:srgbClr val="00CC99">
                  <a:tint val="37000"/>
                  <a:satMod val="300000"/>
                </a:srgbClr>
              </a:gs>
              <a:gs pos="100000">
                <a:srgbClr val="00CC9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00CC9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  <a:bevelB/>
          </a:sp3d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kern="0" dirty="0" smtClean="0">
                <a:solidFill>
                  <a:srgbClr val="000000"/>
                </a:solidFill>
                <a:latin typeface="Times New Roman"/>
              </a:rPr>
              <a:t>PRINCIPALES DEFICIENCIAS EN LA IMPLEMENTACIÓN DE LOS LIENEAMIENTOS </a:t>
            </a:r>
            <a:endParaRPr lang="es-ES" sz="1600" b="1" kern="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396" name="CuadroTexto 1"/>
          <p:cNvSpPr txBox="1">
            <a:spLocks noChangeArrowheads="1"/>
          </p:cNvSpPr>
          <p:nvPr/>
        </p:nvSpPr>
        <p:spPr bwMode="auto">
          <a:xfrm>
            <a:off x="554037" y="4817918"/>
            <a:ext cx="3420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s-ES" dirty="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33" name="Picture 2" descr="http://media.cubadebate.cu/wp-content/uploads/2020/12/Logo-8-Congreso-del-Partid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228"/>
            <a:ext cx="1371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CuadroTexto 1"/>
          <p:cNvSpPr txBox="1">
            <a:spLocks noChangeArrowheads="1"/>
          </p:cNvSpPr>
          <p:nvPr/>
        </p:nvSpPr>
        <p:spPr bwMode="auto">
          <a:xfrm>
            <a:off x="706437" y="5828283"/>
            <a:ext cx="3420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s-ES" dirty="0" smtClean="0">
                <a:solidFill>
                  <a:schemeClr val="bg1"/>
                </a:solidFill>
              </a:rPr>
              <a:t>5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216694" y="4038600"/>
            <a:ext cx="2919412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b="1" dirty="0">
                <a:latin typeface="Arial" pitchFamily="34" charset="0"/>
                <a:cs typeface="Arial" pitchFamily="34" charset="0"/>
              </a:rPr>
              <a:t>I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nsuficiente 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integralidad y visión de los riesgos</a:t>
            </a:r>
          </a:p>
        </p:txBody>
      </p:sp>
      <p:sp>
        <p:nvSpPr>
          <p:cNvPr id="28" name="27 CuadroTexto"/>
          <p:cNvSpPr txBox="1"/>
          <p:nvPr/>
        </p:nvSpPr>
        <p:spPr>
          <a:xfrm>
            <a:off x="1449183" y="5385380"/>
            <a:ext cx="5484018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b="1" dirty="0" smtClean="0">
                <a:latin typeface="Arial" pitchFamily="34" charset="0"/>
                <a:cs typeface="Arial" pitchFamily="34" charset="0"/>
              </a:rPr>
              <a:t>Deficiencias en las acciones de capacitación y comunicación social.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3 Conector recto de flecha"/>
          <p:cNvCxnSpPr>
            <a:stCxn id="29" idx="2"/>
          </p:cNvCxnSpPr>
          <p:nvPr/>
        </p:nvCxnSpPr>
        <p:spPr>
          <a:xfrm flipH="1">
            <a:off x="1676400" y="3523234"/>
            <a:ext cx="3077754" cy="51536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 de flecha"/>
          <p:cNvCxnSpPr>
            <a:stCxn id="29" idx="2"/>
          </p:cNvCxnSpPr>
          <p:nvPr/>
        </p:nvCxnSpPr>
        <p:spPr>
          <a:xfrm flipH="1">
            <a:off x="3885021" y="3523234"/>
            <a:ext cx="869133" cy="186214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recto de flecha"/>
          <p:cNvCxnSpPr>
            <a:stCxn id="29" idx="2"/>
            <a:endCxn id="27" idx="0"/>
          </p:cNvCxnSpPr>
          <p:nvPr/>
        </p:nvCxnSpPr>
        <p:spPr>
          <a:xfrm>
            <a:off x="4754154" y="3523234"/>
            <a:ext cx="1281125" cy="51536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>
          <a:xfrm>
            <a:off x="3293270" y="4038600"/>
            <a:ext cx="5484018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b="1" dirty="0" smtClean="0">
                <a:latin typeface="Arial" pitchFamily="34" charset="0"/>
                <a:cs typeface="Arial" pitchFamily="34" charset="0"/>
              </a:rPr>
              <a:t>Ausencia 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o baja calidad de las metas e indicadores requeridos</a:t>
            </a:r>
          </a:p>
        </p:txBody>
      </p:sp>
    </p:spTree>
    <p:extLst>
      <p:ext uri="{BB962C8B-B14F-4D97-AF65-F5344CB8AC3E}">
        <p14:creationId xmlns:p14="http://schemas.microsoft.com/office/powerpoint/2010/main" val="1947447073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908</TotalTime>
  <Words>1231</Words>
  <Application>Microsoft Office PowerPoint</Application>
  <PresentationFormat>Presentación en pantalla (4:3)</PresentationFormat>
  <Paragraphs>119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Tito</dc:creator>
  <cp:lastModifiedBy>Arnold</cp:lastModifiedBy>
  <cp:revision>100</cp:revision>
  <dcterms:created xsi:type="dcterms:W3CDTF">2021-03-13T18:04:17Z</dcterms:created>
  <dcterms:modified xsi:type="dcterms:W3CDTF">2021-05-05T09:05:49Z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2021-03-07T00:00:00Z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2021-03-13T00:00:00Z</vt:filetime>
  </property>
</Properties>
</file>