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42" r:id="rId3"/>
    <p:sldId id="343" r:id="rId4"/>
    <p:sldId id="344" r:id="rId5"/>
    <p:sldId id="345" r:id="rId6"/>
    <p:sldId id="347" r:id="rId7"/>
    <p:sldId id="348" r:id="rId8"/>
    <p:sldId id="346" r:id="rId9"/>
    <p:sldId id="349" r:id="rId10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25" y="1315974"/>
            <a:ext cx="3744976" cy="1825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16526" y="1173225"/>
            <a:ext cx="3240024" cy="18239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429000"/>
            <a:ext cx="8964421" cy="2952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691" y="84531"/>
            <a:ext cx="8700770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1691" y="1245234"/>
            <a:ext cx="8630920" cy="4080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405" cy="6858050"/>
            <a:chOff x="0" y="0"/>
            <a:chExt cx="9144405" cy="6858050"/>
          </a:xfrm>
        </p:grpSpPr>
        <p:sp>
          <p:nvSpPr>
            <p:cNvPr id="3" name="object 3"/>
            <p:cNvSpPr/>
            <p:nvPr/>
          </p:nvSpPr>
          <p:spPr>
            <a:xfrm>
              <a:off x="5086350" y="0"/>
              <a:ext cx="4057650" cy="6858000"/>
            </a:xfrm>
            <a:custGeom>
              <a:avLst/>
              <a:gdLst/>
              <a:ahLst/>
              <a:cxnLst/>
              <a:rect l="l" t="t" r="r" b="b"/>
              <a:pathLst>
                <a:path w="4057650" h="6858000">
                  <a:moveTo>
                    <a:pt x="4057650" y="0"/>
                  </a:moveTo>
                  <a:lnTo>
                    <a:pt x="0" y="0"/>
                  </a:lnTo>
                  <a:lnTo>
                    <a:pt x="2666298" y="6857996"/>
                  </a:lnTo>
                  <a:lnTo>
                    <a:pt x="4057650" y="6857996"/>
                  </a:lnTo>
                  <a:lnTo>
                    <a:pt x="4057650" y="0"/>
                  </a:lnTo>
                  <a:close/>
                </a:path>
              </a:pathLst>
            </a:custGeom>
            <a:solidFill>
              <a:srgbClr val="FF8600">
                <a:alpha val="854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859195"/>
              <a:ext cx="7753350" cy="998855"/>
            </a:xfrm>
            <a:custGeom>
              <a:avLst/>
              <a:gdLst/>
              <a:ahLst/>
              <a:cxnLst/>
              <a:rect l="l" t="t" r="r" b="b"/>
              <a:pathLst>
                <a:path w="7753350" h="998854">
                  <a:moveTo>
                    <a:pt x="7238492" y="0"/>
                  </a:moveTo>
                  <a:lnTo>
                    <a:pt x="0" y="0"/>
                  </a:lnTo>
                  <a:lnTo>
                    <a:pt x="0" y="812838"/>
                  </a:lnTo>
                  <a:lnTo>
                    <a:pt x="95847" y="998801"/>
                  </a:lnTo>
                  <a:lnTo>
                    <a:pt x="7753348" y="998801"/>
                  </a:lnTo>
                  <a:lnTo>
                    <a:pt x="7238492" y="0"/>
                  </a:lnTo>
                  <a:close/>
                </a:path>
              </a:pathLst>
            </a:custGeom>
            <a:solidFill>
              <a:srgbClr val="FFFFFF">
                <a:alpha val="176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8471" y="5555234"/>
              <a:ext cx="8115934" cy="304165"/>
            </a:xfrm>
            <a:custGeom>
              <a:avLst/>
              <a:gdLst/>
              <a:ahLst/>
              <a:cxnLst/>
              <a:rect l="l" t="t" r="r" b="b"/>
              <a:pathLst>
                <a:path w="8115934" h="304164">
                  <a:moveTo>
                    <a:pt x="8115528" y="0"/>
                  </a:moveTo>
                  <a:lnTo>
                    <a:pt x="0" y="0"/>
                  </a:lnTo>
                  <a:lnTo>
                    <a:pt x="156692" y="303961"/>
                  </a:lnTo>
                  <a:lnTo>
                    <a:pt x="8115528" y="303961"/>
                  </a:lnTo>
                  <a:lnTo>
                    <a:pt x="81155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381000"/>
            <a:ext cx="2190750" cy="2286000"/>
          </a:xfrm>
          <a:prstGeom prst="rect">
            <a:avLst/>
          </a:prstGeom>
        </p:spPr>
      </p:pic>
      <p:pic>
        <p:nvPicPr>
          <p:cNvPr id="1026" name="Picture 2" descr="http://media.cubadebate.cu/wp-content/uploads/2020/12/Logo-8-Congreso-del-Partid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0999"/>
            <a:ext cx="19812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239982" y="3048000"/>
            <a:ext cx="5895975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BATALLA IDEOLÓGICA EN LOS ESCENARIOS ACTUALES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29"/>
          <p:cNvSpPr txBox="1"/>
          <p:nvPr/>
        </p:nvSpPr>
        <p:spPr>
          <a:xfrm>
            <a:off x="2209800" y="170177"/>
            <a:ext cx="4752975" cy="400110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kern="0" dirty="0" smtClean="0">
                <a:solidFill>
                  <a:srgbClr val="000000"/>
                </a:solidFill>
                <a:latin typeface="Times New Roman"/>
              </a:rPr>
              <a:t>CONTEXTO </a:t>
            </a:r>
            <a:endParaRPr lang="es-ES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41738" y="1446937"/>
            <a:ext cx="5173662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mundo cambió de un modo dramático y hay demasiadas puertas cerradas para las naciones de menos recursos y muchas más para quienes nos empeñamos en ser soberanos.</a:t>
            </a:r>
          </a:p>
        </p:txBody>
      </p:sp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066800"/>
            <a:ext cx="343376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76357" y="3653135"/>
            <a:ext cx="86074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TICs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permiten a grupos poderosos convertir en patrones universales ideas, gustos, emociones y corrientes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ideológicas.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29" y="4800600"/>
            <a:ext cx="28479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3352800" y="4953000"/>
            <a:ext cx="55626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debe existir espacio para la ingenuidad y el entusiasmo desmedidos por las nuevas tecnologías sin previamente garantizar la seguridad informática</a:t>
            </a:r>
            <a:r>
              <a:rPr lang="es-ES" dirty="0"/>
              <a:t>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29"/>
          <p:cNvSpPr txBox="1"/>
          <p:nvPr/>
        </p:nvSpPr>
        <p:spPr>
          <a:xfrm>
            <a:off x="2209800" y="170177"/>
            <a:ext cx="4752975" cy="400110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kern="0" dirty="0" smtClean="0">
                <a:solidFill>
                  <a:srgbClr val="000000"/>
                </a:solidFill>
                <a:latin typeface="Times New Roman"/>
              </a:rPr>
              <a:t>CONTEXTO </a:t>
            </a:r>
            <a:endParaRPr lang="es-ES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69447" y="1308437"/>
            <a:ext cx="5173662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A través de la diseminación de matrices mentirosas, manipulaciones e infamias de todo tipo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, esos grupos de poder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contribuyen a promover la inestabilidad política en el intento de derrocar gobiernos, allí donde no se ha logrado quebrar la voluntad de una nación libre e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independiente.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066800"/>
            <a:ext cx="343376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155575" y="3653135"/>
            <a:ext cx="860742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Ningún pueblo está a salvo de la mentira y de la calumnia en la era de la “posverdad”. Es una realidad que Cuba enfrenta todos los días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48648" y="4345816"/>
            <a:ext cx="860742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Para estos hechiceros de la comunicación, la verdad no solo es negociable sino peor aún: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prescindible</a:t>
            </a:r>
            <a:r>
              <a:rPr lang="es-ES" dirty="0"/>
              <a:t>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5574" y="5181600"/>
            <a:ext cx="8759825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«El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mundo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real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o los hechos, son relativamente menos importantes en las</a:t>
            </a:r>
            <a:br>
              <a:rPr lang="es-ES" b="1" dirty="0">
                <a:latin typeface="Arial" pitchFamily="34" charset="0"/>
                <a:cs typeface="Arial" pitchFamily="34" charset="0"/>
              </a:rPr>
            </a:br>
            <a:r>
              <a:rPr lang="es-ES" b="1" dirty="0">
                <a:latin typeface="Arial" pitchFamily="34" charset="0"/>
                <a:cs typeface="Arial" pitchFamily="34" charset="0"/>
              </a:rPr>
              <a:t>operaciones subversivas; sin embargo, la formación de actitudes, valores y</a:t>
            </a:r>
            <a:br>
              <a:rPr lang="es-ES" b="1" dirty="0">
                <a:latin typeface="Arial" pitchFamily="34" charset="0"/>
                <a:cs typeface="Arial" pitchFamily="34" charset="0"/>
              </a:rPr>
            </a:br>
            <a:r>
              <a:rPr lang="es-ES" b="1" dirty="0">
                <a:latin typeface="Arial" pitchFamily="34" charset="0"/>
                <a:cs typeface="Arial" pitchFamily="34" charset="0"/>
              </a:rPr>
              <a:t>creencias son vitales. Mediante el empleo de técnicas de subversión pueden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ser manipuladas</a:t>
            </a:r>
            <a:r>
              <a:rPr lang="es-ES" dirty="0" smtClean="0"/>
              <a:t>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las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multitudes.»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Del manual de 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GNC ATP 3-05.1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25787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29"/>
          <p:cNvSpPr txBox="1"/>
          <p:nvPr/>
        </p:nvSpPr>
        <p:spPr>
          <a:xfrm>
            <a:off x="2209800" y="170177"/>
            <a:ext cx="4752975" cy="400110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kern="0" dirty="0" smtClean="0">
                <a:solidFill>
                  <a:srgbClr val="000000"/>
                </a:solidFill>
                <a:latin typeface="Times New Roman"/>
              </a:rPr>
              <a:t>CONTEXTO </a:t>
            </a:r>
            <a:endParaRPr lang="es-ES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066800"/>
            <a:ext cx="343376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886200" y="864826"/>
            <a:ext cx="4648200" cy="36933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 bloqueo económico, comercial y financiero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impuesto por los Estados Unidos a Cuba por más de 60 años, arreciado oportunista y vilmente en los periodos de mayor crisis de las últimas tres décadas, para que el hambre y la miseria provoquen un estallido social que socave la legitimidad de la Revolución, es la más larga afrenta sostenida en el tiempo, contra los derechos humanos de un pueblo y constituye, por sus efectos, un crimen de lesa humanidad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3513" y="3634815"/>
            <a:ext cx="3578225" cy="1200329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ESE CERCO CONSTITUYE EL PRINCIPAL OBSTÁCULO PARA EL DESARROLLO DE NUESTRO PAÍS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uadroTexto 29"/>
          <p:cNvSpPr txBox="1"/>
          <p:nvPr/>
        </p:nvSpPr>
        <p:spPr>
          <a:xfrm>
            <a:off x="307975" y="5334000"/>
            <a:ext cx="8226425" cy="70788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0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Que nadie ose quitarle al bloqueo ni un adarme de culpa de nuestros principales problemas </a:t>
            </a:r>
            <a:endParaRPr lang="es-ES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8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29"/>
          <p:cNvSpPr txBox="1"/>
          <p:nvPr/>
        </p:nvSpPr>
        <p:spPr>
          <a:xfrm>
            <a:off x="2209800" y="170177"/>
            <a:ext cx="4752975" cy="400110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kern="0" dirty="0" smtClean="0">
                <a:solidFill>
                  <a:srgbClr val="000000"/>
                </a:solidFill>
                <a:latin typeface="Times New Roman"/>
              </a:rPr>
              <a:t>CONTEXTO </a:t>
            </a:r>
            <a:endParaRPr lang="es-ES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" y="597996"/>
            <a:ext cx="3433763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669506" y="1219200"/>
            <a:ext cx="5105400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Continúan las campañas de subversión e intoxicación ideológica promovidas por agencias y entidades de los Estados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Unidos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5575" y="3505200"/>
            <a:ext cx="3730625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Desprestigiar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a Cuba,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calumniar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la Revolución,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tratar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 confundir al pueblo,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fomentar el desánimo, la desidia, la inconformidad, exacerbando las contradicciones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internas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181600" y="3276600"/>
            <a:ext cx="3730625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Aprovecharse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 la escasez material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 las dificultades que enfrenta nuestra población, como consecuencia del efecto combinado de la crisis económica global, la pandemia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del reforzamiento del bloqueo económico</a:t>
            </a:r>
          </a:p>
        </p:txBody>
      </p:sp>
      <p:sp>
        <p:nvSpPr>
          <p:cNvPr id="4" name="3 Flecha izquierda, derecha y arriba"/>
          <p:cNvSpPr/>
          <p:nvPr/>
        </p:nvSpPr>
        <p:spPr>
          <a:xfrm>
            <a:off x="3927764" y="2142530"/>
            <a:ext cx="1216152" cy="2565231"/>
          </a:xfrm>
          <a:prstGeom prst="leftRightUpArrow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07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7" name="Group 61"/>
          <p:cNvGrpSpPr>
            <a:grpSpLocks/>
          </p:cNvGrpSpPr>
          <p:nvPr/>
        </p:nvGrpSpPr>
        <p:grpSpPr bwMode="auto">
          <a:xfrm>
            <a:off x="217488" y="1325563"/>
            <a:ext cx="8572500" cy="1028700"/>
            <a:chOff x="1296" y="1824"/>
            <a:chExt cx="2976" cy="432"/>
          </a:xfrm>
        </p:grpSpPr>
        <p:sp>
          <p:nvSpPr>
            <p:cNvPr id="23" name="AutoShape 6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6406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16407" name="Text Box 64"/>
            <p:cNvSpPr txBox="1">
              <a:spLocks noChangeArrowheads="1"/>
            </p:cNvSpPr>
            <p:nvPr/>
          </p:nvSpPr>
          <p:spPr bwMode="gray">
            <a:xfrm>
              <a:off x="1680" y="1934"/>
              <a:ext cx="259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Font typeface="Arial" charset="0"/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Font typeface="Arial" charset="0"/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Font typeface="Arial" charset="0"/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Font typeface="Arial" charset="0"/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endParaRPr lang="es-ES" altLang="es-ES" sz="18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6388" name="Rectángulo 5"/>
          <p:cNvSpPr>
            <a:spLocks noChangeArrowheads="1"/>
          </p:cNvSpPr>
          <p:nvPr/>
        </p:nvSpPr>
        <p:spPr bwMode="auto">
          <a:xfrm>
            <a:off x="1474788" y="1528675"/>
            <a:ext cx="7289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dirty="0">
                <a:solidFill>
                  <a:srgbClr val="000000"/>
                </a:solidFill>
              </a:rPr>
              <a:t> </a:t>
            </a:r>
            <a:endParaRPr lang="es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389" name="Group 66"/>
          <p:cNvGrpSpPr>
            <a:grpSpLocks/>
          </p:cNvGrpSpPr>
          <p:nvPr/>
        </p:nvGrpSpPr>
        <p:grpSpPr bwMode="auto">
          <a:xfrm>
            <a:off x="122238" y="2802561"/>
            <a:ext cx="8869362" cy="1116012"/>
            <a:chOff x="1296" y="1824"/>
            <a:chExt cx="2976" cy="432"/>
          </a:xfrm>
        </p:grpSpPr>
        <p:sp>
          <p:nvSpPr>
            <p:cNvPr id="29" name="AutoShape 6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6402" name="AutoShape 6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s-ES" altLang="es-ES"/>
            </a:p>
          </p:txBody>
        </p:sp>
      </p:grpSp>
      <p:sp>
        <p:nvSpPr>
          <p:cNvPr id="30" name="CuadroTexto 29"/>
          <p:cNvSpPr txBox="1"/>
          <p:nvPr/>
        </p:nvSpPr>
        <p:spPr>
          <a:xfrm>
            <a:off x="2209800" y="170177"/>
            <a:ext cx="4752975" cy="707886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kern="0" dirty="0" smtClean="0">
                <a:solidFill>
                  <a:srgbClr val="000000"/>
                </a:solidFill>
                <a:latin typeface="Times New Roman"/>
              </a:rPr>
              <a:t>PRINCIPALES DIRECCIONES DE TRABAJO</a:t>
            </a:r>
            <a:endParaRPr lang="es-ES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AutoShape 67"/>
          <p:cNvSpPr>
            <a:spLocks noChangeArrowheads="1"/>
          </p:cNvSpPr>
          <p:nvPr/>
        </p:nvSpPr>
        <p:spPr bwMode="gray">
          <a:xfrm>
            <a:off x="1232412" y="4275959"/>
            <a:ext cx="7759188" cy="70725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gamma/>
                  <a:tint val="21176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just">
              <a:lnSpc>
                <a:spcPct val="300000"/>
              </a:lnSpc>
              <a:defRPr/>
            </a:pPr>
            <a:r>
              <a:rPr lang="es-ES" sz="1800" dirty="0">
                <a:solidFill>
                  <a:srgbClr val="000000"/>
                </a:solidFill>
                <a:latin typeface="Times New Roman"/>
              </a:rPr>
              <a:t>       </a:t>
            </a:r>
            <a:endParaRPr lang="es-ES" dirty="0"/>
          </a:p>
        </p:txBody>
      </p:sp>
      <p:sp>
        <p:nvSpPr>
          <p:cNvPr id="16395" name="AutoShape 68"/>
          <p:cNvSpPr>
            <a:spLocks noChangeArrowheads="1"/>
          </p:cNvSpPr>
          <p:nvPr/>
        </p:nvSpPr>
        <p:spPr bwMode="gray">
          <a:xfrm>
            <a:off x="222252" y="4114851"/>
            <a:ext cx="971983" cy="868363"/>
          </a:xfrm>
          <a:prstGeom prst="diamond">
            <a:avLst/>
          </a:prstGeom>
          <a:solidFill>
            <a:schemeClr val="accent1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s-ES" altLang="es-ES"/>
          </a:p>
        </p:txBody>
      </p:sp>
      <p:pic>
        <p:nvPicPr>
          <p:cNvPr id="33" name="Picture 2" descr="http://media.cubadebate.cu/wp-content/uploads/2020/12/Logo-8-Congreso-del-Partid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228"/>
            <a:ext cx="1371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474788" y="1574841"/>
            <a:ext cx="710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Fortalecer el trabajo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político ideológico diferenciado, en especial con las nuevas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generaciones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1427624" y="3130402"/>
            <a:ext cx="7200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F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ortalecer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la unidad y su permanente construcción teniendo en cuenta la diversidad de intereses colectivos e individuales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379939" y="4336883"/>
            <a:ext cx="7097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Consolidar el enfrentamiento a prejuicios y discriminaciones de todo tipo</a:t>
            </a:r>
          </a:p>
        </p:txBody>
      </p:sp>
      <p:sp>
        <p:nvSpPr>
          <p:cNvPr id="28" name="AutoShape 68"/>
          <p:cNvSpPr>
            <a:spLocks noChangeArrowheads="1"/>
          </p:cNvSpPr>
          <p:nvPr/>
        </p:nvSpPr>
        <p:spPr bwMode="gray">
          <a:xfrm>
            <a:off x="85944" y="5616050"/>
            <a:ext cx="1244600" cy="868363"/>
          </a:xfrm>
          <a:prstGeom prst="diamond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s-ES" altLang="es-ES"/>
          </a:p>
        </p:txBody>
      </p:sp>
      <p:sp>
        <p:nvSpPr>
          <p:cNvPr id="35" name="AutoShape 67"/>
          <p:cNvSpPr>
            <a:spLocks noChangeArrowheads="1"/>
          </p:cNvSpPr>
          <p:nvPr/>
        </p:nvSpPr>
        <p:spPr bwMode="gray">
          <a:xfrm>
            <a:off x="1232412" y="5824960"/>
            <a:ext cx="7759188" cy="5794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just">
              <a:lnSpc>
                <a:spcPct val="300000"/>
              </a:lnSpc>
              <a:defRPr/>
            </a:pPr>
            <a:r>
              <a:rPr lang="es-ES" sz="1800" dirty="0">
                <a:solidFill>
                  <a:srgbClr val="000000"/>
                </a:solidFill>
                <a:latin typeface="Times New Roman"/>
              </a:rPr>
              <a:t>       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232412" y="5616050"/>
            <a:ext cx="775918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Fortalecer la prevención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y enfrentamiento a todos los fenómenos y manifestaciones que constituyan una amenaza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la seguridad nacional</a:t>
            </a:r>
          </a:p>
        </p:txBody>
      </p:sp>
    </p:spTree>
    <p:extLst>
      <p:ext uri="{BB962C8B-B14F-4D97-AF65-F5344CB8AC3E}">
        <p14:creationId xmlns:p14="http://schemas.microsoft.com/office/powerpoint/2010/main" val="3651449371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ángulo 5"/>
          <p:cNvSpPr>
            <a:spLocks noChangeArrowheads="1"/>
          </p:cNvSpPr>
          <p:nvPr/>
        </p:nvSpPr>
        <p:spPr bwMode="auto">
          <a:xfrm>
            <a:off x="1474788" y="1528675"/>
            <a:ext cx="7289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dirty="0">
                <a:solidFill>
                  <a:srgbClr val="000000"/>
                </a:solidFill>
              </a:rPr>
              <a:t> </a:t>
            </a:r>
            <a:endParaRPr lang="es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793154" y="197887"/>
            <a:ext cx="4752975" cy="707886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kern="0" dirty="0" smtClean="0">
                <a:solidFill>
                  <a:srgbClr val="000000"/>
                </a:solidFill>
                <a:latin typeface="Times New Roman"/>
              </a:rPr>
              <a:t>PRINCIPALES DIRECCIONES DE TRABAJO</a:t>
            </a:r>
            <a:endParaRPr lang="es-ES" sz="1600" b="1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3" name="Picture 2" descr="http://media.cubadebate.cu/wp-content/uploads/2020/12/Logo-8-Congreso-del-Partid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228"/>
            <a:ext cx="1371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53988" y="1297842"/>
            <a:ext cx="86106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Fortalecer el consenso ideológico alcanzado con la apropiación, conocimiento e incorporación de lo más avanzado del pensamiento revolucionario cubano y universal, el ideario martiano, el Marxismo Leninismo, el legado de Fidel; y las enseñanzas de Raúl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53988" y="2659940"/>
            <a:ext cx="86106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Perfeccionar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la investigación, impartición y divulgación de la historia patria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53988" y="3581400"/>
            <a:ext cx="86106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P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romover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y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exigir el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uso respetuoso de los símbolos nacionales y la preservación y desarrollo de las tradiciones, identidad y cultura nacional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7061" y="4648200"/>
            <a:ext cx="86106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Lograr una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participación y cohesión superior entre las instituciones, investigadores, profesores e intelectuales, en función de sus aportes al desarrollo y la vida espiritual del país.</a:t>
            </a:r>
          </a:p>
        </p:txBody>
      </p:sp>
      <p:pic>
        <p:nvPicPr>
          <p:cNvPr id="3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121228"/>
            <a:ext cx="1143001" cy="106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32805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1" name="Picture 2" descr="http://media.cubadebate.cu/wp-content/uploads/2020/12/Logo-8-Congreso-del-Partid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72" y="320173"/>
            <a:ext cx="1112116" cy="97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438400" y="1295400"/>
            <a:ext cx="65532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Enfrentar de manera sistemática y previsora la subversión político ideológica en todos los escenarios y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formas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07975" y="2442912"/>
            <a:ext cx="304482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O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ptimizar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el empleo de los recursos y las fuerzas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343401" y="2332396"/>
            <a:ext cx="4648199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Fortalecer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el activismo revolucionario en las redes sociales digitales</a:t>
            </a:r>
          </a:p>
        </p:txBody>
      </p:sp>
      <p:sp>
        <p:nvSpPr>
          <p:cNvPr id="7" name="6 Flecha izquierda, derecha y arriba"/>
          <p:cNvSpPr/>
          <p:nvPr/>
        </p:nvSpPr>
        <p:spPr>
          <a:xfrm>
            <a:off x="3352801" y="1941732"/>
            <a:ext cx="990599" cy="1002360"/>
          </a:xfrm>
          <a:prstGeom prst="leftRightUpArrow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124693" y="3348335"/>
            <a:ext cx="8762998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itchFamily="34" charset="0"/>
                <a:cs typeface="Arial" pitchFamily="34" charset="0"/>
              </a:rPr>
              <a:t>Estructurar sistemas de trabajo que articulen las acciones destinadas a la formación en valores; en especial con los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jóvenes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, y atender sus aspiraciones en el orden colectivo, personal y profesional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55575" y="4475339"/>
            <a:ext cx="863830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Promover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la evaluación de acciones dirigidas a la reducción de la emigración, especialmente de jóvenes y profesionales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90211" y="5389602"/>
            <a:ext cx="8735289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/>
              <a:t>Apoyar la implementación de la Política de Comunicación del Estado y el Gobierno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uadroTexto 29"/>
          <p:cNvSpPr txBox="1"/>
          <p:nvPr/>
        </p:nvSpPr>
        <p:spPr>
          <a:xfrm>
            <a:off x="2459182" y="302807"/>
            <a:ext cx="4752975" cy="707886"/>
          </a:xfrm>
          <a:prstGeom prst="rect">
            <a:avLst/>
          </a:prstGeom>
          <a:gradFill rotWithShape="1">
            <a:gsLst>
              <a:gs pos="0">
                <a:srgbClr val="00CC99">
                  <a:tint val="50000"/>
                  <a:satMod val="300000"/>
                </a:srgbClr>
              </a:gs>
              <a:gs pos="35000">
                <a:srgbClr val="00CC99">
                  <a:tint val="37000"/>
                  <a:satMod val="300000"/>
                </a:srgbClr>
              </a:gs>
              <a:gs pos="100000">
                <a:srgbClr val="00CC9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CC9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  <a:bevelB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kern="0" dirty="0" smtClean="0">
                <a:solidFill>
                  <a:srgbClr val="000000"/>
                </a:solidFill>
                <a:latin typeface="Times New Roman"/>
              </a:rPr>
              <a:t>PRINCIPALES DIRECCIONES DE TRABAJO</a:t>
            </a:r>
            <a:endParaRPr lang="es-ES" sz="1600" b="1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0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32629"/>
            <a:ext cx="1143001" cy="106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01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405" cy="6858050"/>
            <a:chOff x="0" y="0"/>
            <a:chExt cx="9144405" cy="6858050"/>
          </a:xfrm>
        </p:grpSpPr>
        <p:sp>
          <p:nvSpPr>
            <p:cNvPr id="3" name="object 3"/>
            <p:cNvSpPr/>
            <p:nvPr/>
          </p:nvSpPr>
          <p:spPr>
            <a:xfrm>
              <a:off x="5086350" y="0"/>
              <a:ext cx="4057650" cy="6858000"/>
            </a:xfrm>
            <a:custGeom>
              <a:avLst/>
              <a:gdLst/>
              <a:ahLst/>
              <a:cxnLst/>
              <a:rect l="l" t="t" r="r" b="b"/>
              <a:pathLst>
                <a:path w="4057650" h="6858000">
                  <a:moveTo>
                    <a:pt x="4057650" y="0"/>
                  </a:moveTo>
                  <a:lnTo>
                    <a:pt x="0" y="0"/>
                  </a:lnTo>
                  <a:lnTo>
                    <a:pt x="2666298" y="6857996"/>
                  </a:lnTo>
                  <a:lnTo>
                    <a:pt x="4057650" y="6857996"/>
                  </a:lnTo>
                  <a:lnTo>
                    <a:pt x="4057650" y="0"/>
                  </a:lnTo>
                  <a:close/>
                </a:path>
              </a:pathLst>
            </a:custGeom>
            <a:solidFill>
              <a:srgbClr val="FF8600">
                <a:alpha val="854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859195"/>
              <a:ext cx="7753350" cy="998855"/>
            </a:xfrm>
            <a:custGeom>
              <a:avLst/>
              <a:gdLst/>
              <a:ahLst/>
              <a:cxnLst/>
              <a:rect l="l" t="t" r="r" b="b"/>
              <a:pathLst>
                <a:path w="7753350" h="998854">
                  <a:moveTo>
                    <a:pt x="7238492" y="0"/>
                  </a:moveTo>
                  <a:lnTo>
                    <a:pt x="0" y="0"/>
                  </a:lnTo>
                  <a:lnTo>
                    <a:pt x="0" y="812838"/>
                  </a:lnTo>
                  <a:lnTo>
                    <a:pt x="95847" y="998801"/>
                  </a:lnTo>
                  <a:lnTo>
                    <a:pt x="7753348" y="998801"/>
                  </a:lnTo>
                  <a:lnTo>
                    <a:pt x="7238492" y="0"/>
                  </a:lnTo>
                  <a:close/>
                </a:path>
              </a:pathLst>
            </a:custGeom>
            <a:solidFill>
              <a:srgbClr val="FFFFFF">
                <a:alpha val="176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8471" y="5555234"/>
              <a:ext cx="8115934" cy="304165"/>
            </a:xfrm>
            <a:custGeom>
              <a:avLst/>
              <a:gdLst/>
              <a:ahLst/>
              <a:cxnLst/>
              <a:rect l="l" t="t" r="r" b="b"/>
              <a:pathLst>
                <a:path w="8115934" h="304164">
                  <a:moveTo>
                    <a:pt x="8115528" y="0"/>
                  </a:moveTo>
                  <a:lnTo>
                    <a:pt x="0" y="0"/>
                  </a:lnTo>
                  <a:lnTo>
                    <a:pt x="156692" y="303961"/>
                  </a:lnTo>
                  <a:lnTo>
                    <a:pt x="8115528" y="303961"/>
                  </a:lnTo>
                  <a:lnTo>
                    <a:pt x="81155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381000"/>
            <a:ext cx="2190750" cy="2286000"/>
          </a:xfrm>
          <a:prstGeom prst="rect">
            <a:avLst/>
          </a:prstGeom>
        </p:spPr>
      </p:pic>
      <p:pic>
        <p:nvPicPr>
          <p:cNvPr id="1026" name="Picture 2" descr="http://media.cubadebate.cu/wp-content/uploads/2020/12/Logo-8-Congreso-del-Partid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0999"/>
            <a:ext cx="19812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01769" y="3276600"/>
            <a:ext cx="7772400" cy="120032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 </a:t>
            </a: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desarrollo de la economía nacional, de conjunto con la lucha por la paz y la firmeza ideológica, constituyen las principales misiones del Partido</a:t>
            </a:r>
          </a:p>
        </p:txBody>
      </p:sp>
    </p:spTree>
    <p:extLst>
      <p:ext uri="{BB962C8B-B14F-4D97-AF65-F5344CB8AC3E}">
        <p14:creationId xmlns:p14="http://schemas.microsoft.com/office/powerpoint/2010/main" val="186199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</TotalTime>
  <Words>686</Words>
  <Application>Microsoft Office PowerPoint</Application>
  <PresentationFormat>Presentación en pantalla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Tito</dc:creator>
  <cp:lastModifiedBy>Arnold</cp:lastModifiedBy>
  <cp:revision>114</cp:revision>
  <dcterms:created xsi:type="dcterms:W3CDTF">2021-03-13T18:04:17Z</dcterms:created>
  <dcterms:modified xsi:type="dcterms:W3CDTF">2021-05-05T21:31:17Z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2021-03-13T00:00:00Z</vt:filetime>
  </property>
</Properties>
</file>