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42" r:id="rId3"/>
    <p:sldId id="352" r:id="rId4"/>
    <p:sldId id="350" r:id="rId5"/>
    <p:sldId id="351" r:id="rId6"/>
    <p:sldId id="354" r:id="rId7"/>
    <p:sldId id="355" r:id="rId8"/>
    <p:sldId id="353" r:id="rId9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25" y="1315974"/>
            <a:ext cx="3744976" cy="1825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16526" y="1173225"/>
            <a:ext cx="3240024" cy="18239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429000"/>
            <a:ext cx="8964421" cy="2952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691" y="84531"/>
            <a:ext cx="8700770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1691" y="1245234"/>
            <a:ext cx="8630920" cy="4080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405" cy="6858050"/>
            <a:chOff x="0" y="0"/>
            <a:chExt cx="9144405" cy="6858050"/>
          </a:xfrm>
        </p:grpSpPr>
        <p:sp>
          <p:nvSpPr>
            <p:cNvPr id="3" name="object 3"/>
            <p:cNvSpPr/>
            <p:nvPr/>
          </p:nvSpPr>
          <p:spPr>
            <a:xfrm>
              <a:off x="5086350" y="0"/>
              <a:ext cx="4057650" cy="6858000"/>
            </a:xfrm>
            <a:custGeom>
              <a:avLst/>
              <a:gdLst/>
              <a:ahLst/>
              <a:cxnLst/>
              <a:rect l="l" t="t" r="r" b="b"/>
              <a:pathLst>
                <a:path w="4057650" h="6858000">
                  <a:moveTo>
                    <a:pt x="4057650" y="0"/>
                  </a:moveTo>
                  <a:lnTo>
                    <a:pt x="0" y="0"/>
                  </a:lnTo>
                  <a:lnTo>
                    <a:pt x="2666298" y="6857996"/>
                  </a:lnTo>
                  <a:lnTo>
                    <a:pt x="4057650" y="6857996"/>
                  </a:lnTo>
                  <a:lnTo>
                    <a:pt x="4057650" y="0"/>
                  </a:lnTo>
                  <a:close/>
                </a:path>
              </a:pathLst>
            </a:custGeom>
            <a:solidFill>
              <a:srgbClr val="FF8600">
                <a:alpha val="854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5859195"/>
              <a:ext cx="7753350" cy="998855"/>
            </a:xfrm>
            <a:custGeom>
              <a:avLst/>
              <a:gdLst/>
              <a:ahLst/>
              <a:cxnLst/>
              <a:rect l="l" t="t" r="r" b="b"/>
              <a:pathLst>
                <a:path w="7753350" h="998854">
                  <a:moveTo>
                    <a:pt x="7238492" y="0"/>
                  </a:moveTo>
                  <a:lnTo>
                    <a:pt x="0" y="0"/>
                  </a:lnTo>
                  <a:lnTo>
                    <a:pt x="0" y="812838"/>
                  </a:lnTo>
                  <a:lnTo>
                    <a:pt x="95847" y="998801"/>
                  </a:lnTo>
                  <a:lnTo>
                    <a:pt x="7753348" y="998801"/>
                  </a:lnTo>
                  <a:lnTo>
                    <a:pt x="7238492" y="0"/>
                  </a:lnTo>
                  <a:close/>
                </a:path>
              </a:pathLst>
            </a:custGeom>
            <a:solidFill>
              <a:srgbClr val="FFFFFF">
                <a:alpha val="176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8471" y="5555234"/>
              <a:ext cx="8115934" cy="304165"/>
            </a:xfrm>
            <a:custGeom>
              <a:avLst/>
              <a:gdLst/>
              <a:ahLst/>
              <a:cxnLst/>
              <a:rect l="l" t="t" r="r" b="b"/>
              <a:pathLst>
                <a:path w="8115934" h="304164">
                  <a:moveTo>
                    <a:pt x="8115528" y="0"/>
                  </a:moveTo>
                  <a:lnTo>
                    <a:pt x="0" y="0"/>
                  </a:lnTo>
                  <a:lnTo>
                    <a:pt x="156692" y="303961"/>
                  </a:lnTo>
                  <a:lnTo>
                    <a:pt x="8115528" y="303961"/>
                  </a:lnTo>
                  <a:lnTo>
                    <a:pt x="81155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381000"/>
            <a:ext cx="2190750" cy="2286000"/>
          </a:xfrm>
          <a:prstGeom prst="rect">
            <a:avLst/>
          </a:prstGeom>
        </p:spPr>
      </p:pic>
      <p:pic>
        <p:nvPicPr>
          <p:cNvPr id="1026" name="Picture 2" descr="http://media.cubadebate.cu/wp-content/uploads/2020/12/Logo-8-Congreso-del-Partid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0999"/>
            <a:ext cx="19812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8471" y="3075709"/>
            <a:ext cx="5895975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ASUNTOS EN LOS CUÁLES CENTRAR EL ANÁLISIS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55575" y="609600"/>
            <a:ext cx="8683625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¿Por qué este congreso ha sido definido como “El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Congreso de la continuidad histórica de la Revolución Cubana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.”? 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5575" y="1755016"/>
            <a:ext cx="883602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Marcha del proceso de Actualización del Modelo Económico y Social Cubano de Desarrollo Socialista. Principales logros y deficiencias. 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55577" y="2667000"/>
            <a:ext cx="8836024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Complejidades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del contexto nacional e internacional que han caracterizado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estos últimos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años, en particular  el conjunto de problemas estructurales acumulados de la economía, el recrudecimiento del bloqueo económico, comercial y financiero del gobierno de los Estados Unidos, los eventos meteorológicos y el impacto de la 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Covid-19.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55576" y="4419600"/>
            <a:ext cx="89260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Necesidad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de implantar el Ordenamiento Monetario bajo difíciles condiciones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5521" y="5056909"/>
            <a:ext cx="892608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Centrar el debate acerca de la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expresión de estas complejidades en la Universidad de Matanzas, especialmente en el colectivo en el cual se realiza el análisis propiciando que de manera franca se expresen las preocupaciones y se sugieran proposiciones para la solución de los problemas. </a:t>
            </a:r>
          </a:p>
        </p:txBody>
      </p:sp>
    </p:spTree>
    <p:extLst>
      <p:ext uri="{BB962C8B-B14F-4D97-AF65-F5344CB8AC3E}">
        <p14:creationId xmlns:p14="http://schemas.microsoft.com/office/powerpoint/2010/main" val="17984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155575" y="3148280"/>
            <a:ext cx="8683625" cy="132343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¿Qué hacer desde la Universidad para consolidar su </a:t>
            </a:r>
            <a:r>
              <a:rPr lang="es-E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papel </a:t>
            </a: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es-E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fortalecer sus </a:t>
            </a: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relaciones </a:t>
            </a:r>
            <a:r>
              <a:rPr lang="es-ES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 las entidades de la producción, los servicios e </a:t>
            </a:r>
            <a:r>
              <a:rPr lang="es-ES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instituciones armadas? 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lvl="0" algn="just"/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01048" y="685800"/>
            <a:ext cx="8683625" cy="163121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es-ES" sz="2000" b="1" dirty="0">
                <a:latin typeface="Arial" pitchFamily="34" charset="0"/>
                <a:cs typeface="Arial" pitchFamily="34" charset="0"/>
              </a:rPr>
              <a:t>Aportes principales de la universidad de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Matanzas y en especial del colectivo donde se realiza el análisis en la esfera de la ciencia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y el desarrollo de la tecnología y la innovación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con énfasis en las propuestas para maximizar el empleo de sus capacidades para multiplicar los resultados.</a:t>
            </a:r>
          </a:p>
        </p:txBody>
      </p:sp>
    </p:spTree>
    <p:extLst>
      <p:ext uri="{BB962C8B-B14F-4D97-AF65-F5344CB8AC3E}">
        <p14:creationId xmlns:p14="http://schemas.microsoft.com/office/powerpoint/2010/main" val="184454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241877" y="609600"/>
            <a:ext cx="8683625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Logros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y deficiencias en la Política de Cuadros y el reto que significa el traspaso paulatino y ordenado a las nuevas generaciones de las más importantes responsabilidades del país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5575" y="2743200"/>
            <a:ext cx="8683625" cy="224676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es-ES" sz="2000" b="1" dirty="0">
                <a:latin typeface="Arial" pitchFamily="34" charset="0"/>
                <a:cs typeface="Arial" pitchFamily="34" charset="0"/>
              </a:rPr>
              <a:t>Principales cualidades que deben caracterizar a un cuadro en las condiciones específicas de nuestro país y de la Universidad, incluyendo la alta responsabilidad que en el caso de este centro de altos estudios corresponde al claustro de profesores; aspectos positivos y negativos que se manifiestan en la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Universidad, en particular en el colectivo donde se realiza el análisis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y propuestas para su solución.</a:t>
            </a:r>
          </a:p>
        </p:txBody>
      </p:sp>
    </p:spTree>
    <p:extLst>
      <p:ext uri="{BB962C8B-B14F-4D97-AF65-F5344CB8AC3E}">
        <p14:creationId xmlns:p14="http://schemas.microsoft.com/office/powerpoint/2010/main" val="2243768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241877" y="609600"/>
            <a:ext cx="8683625" cy="224676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Valoración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del estado de la labor política e ideológica diferenciada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la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Universidad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, significando el papel de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los cuadros y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el claustro de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profesores, en particular los Profesores Principales de Año y los Profesores Guías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en su fortalecimiento. Fortalezas y debilidades del colectivo donde se realiza el análisis y propuestas de acciones para perfeccionar esta labor esencial, sobre todo con los cuadros y profesores jóvenes y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con el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estudiantado. </a:t>
            </a:r>
          </a:p>
        </p:txBody>
      </p:sp>
    </p:spTree>
    <p:extLst>
      <p:ext uri="{BB962C8B-B14F-4D97-AF65-F5344CB8AC3E}">
        <p14:creationId xmlns:p14="http://schemas.microsoft.com/office/powerpoint/2010/main" val="74027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219200" y="312738"/>
            <a:ext cx="5943600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ALGUNAS INTERROGANTES PARA EL DEBATE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3282" y="838200"/>
            <a:ext cx="8662843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¿Qué impacto tienen el Universidad las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campañas de subversión e intoxicación ideológica promovidas por agencias y entidades de los Estados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Unidos y qué acciones se hacen o se pudieran hacer para enfrentarlas?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294120" y="2871896"/>
            <a:ext cx="8725187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¿Existen prejuicios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y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discriminaciones en la Universidad? </a:t>
            </a:r>
          </a:p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¿Qué propuestas se pueden hacer para mejorar la proporción de negros y mulatos entre nuestros estudiantes?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307975" y="4018093"/>
            <a:ext cx="8801388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¿Qué acciones se realizan en el colectivo para lograr por sus integrantes y en particular por el estudiantado la apropiación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, conocimiento e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incorporación a su conducta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de lo más avanzado del pensamiento revolucionario cubano y universal, el ideario martiano, el Marxismo Leninismo, el legado de Fidel; y las enseñanzas de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Raúl?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07975" y="5495421"/>
            <a:ext cx="8801388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¿Qué acciones se desarrollan en el colectivo en función de la historia patria?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5575" y="5855639"/>
            <a:ext cx="88013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¿En qué estado se encuentra y cómo fortalecer en la universidad el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uso respetuoso de los símbolos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nacionales?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0991" y="1900535"/>
            <a:ext cx="8808316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¿Se comprende plenamente en la Universidad, en particular entre los estudiantes que el Bloqueo Económico, Comercial y Financiero es el principal obstáculo para el desarrollo del país?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464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219200" y="312738"/>
            <a:ext cx="59436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ALGUNAS INTERROGANTES PARA EL DEBATE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5573" y="838200"/>
            <a:ext cx="866284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¿Qué más se puede hacer por nuestros profesores e investigadores en función de la vida espiritual de la Universidad y del país en general?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204063" y="1676400"/>
            <a:ext cx="8662843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¿Se manifiestan en la Universidad fenómenos que pudieran ser considerados amenaza a la Seguridad Nacional tales como corrupción, delitos, ilegalidades, drogadicción? ¿Qué hacer para prevenirlos y de ser necesario enfrentarlos?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5573" y="3124200"/>
            <a:ext cx="88013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¿Cómo fortalecer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el activismo revolucionario en las redes sociales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digitales en la Universidad?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41718" y="4087091"/>
            <a:ext cx="88013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¿Qué mas hacer desde cada carrera y en el ámbito universitario en general en función de la formación de valores, especialmente en el estudiantado?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55575" y="4923288"/>
            <a:ext cx="880138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¿Qué acciones adicionales pudieran desarrollarse desde el ámbito universitario para contribuir a la reducción de la emigración de los graduados de la Universidad de Matanzas?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55575" y="5934670"/>
            <a:ext cx="88013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¿Cómo contribuir con mayor eficacia al cumplimiento de la política comunicacional del Estado y el Gobierno?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39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Díaz-Canel: La virtud estará en saber cerrar filas en la defensa de la  patria que nos confiaron los que nos han precedi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5" descr="Raúl Castro entrega la dirección del PCC a &quot;los que representan la  continuidad de la Revolución&quot; - 14ymed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155575" y="3276600"/>
            <a:ext cx="8531225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TODAS LA FACULTADES Y DEPARTAMENTOS DOCENTES DEBERÁN ACTUALIZAR LOS PLANES DE ESTUDIO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CON LOS APORTES REALIZADOS POR EL VIII CONGRESO DEL PARTIDO Y LOS ELEMENTOS DERIVADOS DEL PROCESO DE ANÁLISIS EN LA UNIVERSIDAD. 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93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1317</TotalTime>
  <Words>781</Words>
  <Application>Microsoft Office PowerPoint</Application>
  <PresentationFormat>Presentación en pantalla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Tito</dc:creator>
  <cp:lastModifiedBy>Arnold</cp:lastModifiedBy>
  <cp:revision>126</cp:revision>
  <dcterms:created xsi:type="dcterms:W3CDTF">2021-03-13T18:04:17Z</dcterms:created>
  <dcterms:modified xsi:type="dcterms:W3CDTF">2021-05-05T22:17:31Z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2021-03-07T00:00:00Z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2021-03-13T00:00:00Z</vt:filetime>
  </property>
</Properties>
</file>